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3" r:id="rId1"/>
  </p:sldMasterIdLst>
  <p:sldIdLst>
    <p:sldId id="388" r:id="rId2"/>
    <p:sldId id="256" r:id="rId3"/>
    <p:sldId id="257" r:id="rId4"/>
    <p:sldId id="258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2" r:id="rId54"/>
    <p:sldId id="313" r:id="rId55"/>
    <p:sldId id="314" r:id="rId56"/>
    <p:sldId id="315" r:id="rId57"/>
    <p:sldId id="316" r:id="rId58"/>
    <p:sldId id="387" r:id="rId59"/>
    <p:sldId id="317" r:id="rId60"/>
    <p:sldId id="318" r:id="rId61"/>
    <p:sldId id="319" r:id="rId62"/>
    <p:sldId id="320" r:id="rId63"/>
    <p:sldId id="321" r:id="rId64"/>
    <p:sldId id="322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338" r:id="rId80"/>
    <p:sldId id="339" r:id="rId81"/>
    <p:sldId id="340" r:id="rId82"/>
    <p:sldId id="341" r:id="rId83"/>
    <p:sldId id="342" r:id="rId84"/>
    <p:sldId id="343" r:id="rId85"/>
    <p:sldId id="344" r:id="rId86"/>
    <p:sldId id="345" r:id="rId87"/>
    <p:sldId id="346" r:id="rId88"/>
    <p:sldId id="347" r:id="rId89"/>
    <p:sldId id="323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57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65" r:id="rId108"/>
    <p:sldId id="366" r:id="rId109"/>
    <p:sldId id="367" r:id="rId110"/>
    <p:sldId id="368" r:id="rId111"/>
    <p:sldId id="369" r:id="rId112"/>
    <p:sldId id="370" r:id="rId113"/>
    <p:sldId id="371" r:id="rId114"/>
    <p:sldId id="372" r:id="rId115"/>
    <p:sldId id="373" r:id="rId116"/>
    <p:sldId id="374" r:id="rId117"/>
    <p:sldId id="375" r:id="rId118"/>
    <p:sldId id="376" r:id="rId119"/>
    <p:sldId id="377" r:id="rId120"/>
    <p:sldId id="378" r:id="rId121"/>
    <p:sldId id="379" r:id="rId122"/>
    <p:sldId id="380" r:id="rId123"/>
    <p:sldId id="381" r:id="rId124"/>
    <p:sldId id="382" r:id="rId125"/>
    <p:sldId id="383" r:id="rId126"/>
    <p:sldId id="384" r:id="rId127"/>
    <p:sldId id="385" r:id="rId128"/>
    <p:sldId id="311" r:id="rId129"/>
    <p:sldId id="386" r:id="rId1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t>7/21/2019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6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08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8A87A34-81AB-432B-8DAE-1953F412C126}" type="datetimeFigureOut">
              <a:rPr lang="en-US" smtClean="0"/>
              <a:t>7/21/2019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825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359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207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426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73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2293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pPr/>
              <a:t>7/21/2019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4509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95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839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281941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g"/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5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g"/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g"/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g"/><Relationship Id="rId2" Type="http://schemas.openxmlformats.org/officeDocument/2006/relationships/image" Target="../media/image19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4.jp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g"/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g"/><Relationship Id="rId2" Type="http://schemas.openxmlformats.org/officeDocument/2006/relationships/image" Target="../media/image197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14.jpeg"/><Relationship Id="rId5" Type="http://schemas.openxmlformats.org/officeDocument/2006/relationships/image" Target="../media/image213.jpeg"/><Relationship Id="rId4" Type="http://schemas.openxmlformats.org/officeDocument/2006/relationships/image" Target="../media/image2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C19569C3-14FF-480C-B175-E92F1F6544F5}"/>
              </a:ext>
            </a:extLst>
          </p:cNvPr>
          <p:cNvSpPr/>
          <p:nvPr/>
        </p:nvSpPr>
        <p:spPr>
          <a:xfrm>
            <a:off x="1305255" y="1872780"/>
            <a:ext cx="9581490" cy="31124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it-IT" sz="36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it-IT" sz="36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MONTENERO VAL COCCHIARA</a:t>
            </a:r>
            <a:endParaRPr lang="it-IT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FESTA DEL RICORDO – OPUSCOLO 2019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36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FOTOGRAFIE</a:t>
            </a:r>
            <a:endParaRPr lang="it-IT" i="1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Williams Merged">
            <a:hlinkClick r:id="" action="ppaction://media"/>
            <a:extLst>
              <a:ext uri="{FF2B5EF4-FFF2-40B4-BE49-F238E27FC236}">
                <a16:creationId xmlns:a16="http://schemas.microsoft.com/office/drawing/2014/main" id="{0A3E2F44-82F2-4178-97D5-9040180EDC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2" y="5221356"/>
            <a:ext cx="9833113" cy="10156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Foto di A. Gentile</a:t>
            </a:r>
            <a:endParaRPr lang="it-IT" sz="2000" dirty="0"/>
          </a:p>
          <a:p>
            <a:pPr algn="ctr"/>
            <a:r>
              <a:rPr lang="it-IT" sz="2000" b="1" i="1" dirty="0"/>
              <a:t>     Dopoguerra:  inizio anni ‘50 nei pressi di Sant’Ilario. Aratro tirato dai buoi “</a:t>
            </a:r>
            <a:r>
              <a:rPr lang="it-IT" sz="2000" b="1" i="1" dirty="0" err="1"/>
              <a:t>Sciurigl</a:t>
            </a:r>
            <a:r>
              <a:rPr lang="it-IT" sz="2000" b="1" i="1" dirty="0"/>
              <a:t>’ e</a:t>
            </a:r>
            <a:endParaRPr lang="it-IT" sz="2000" dirty="0"/>
          </a:p>
          <a:p>
            <a:pPr algn="ctr"/>
            <a:r>
              <a:rPr lang="it-IT" sz="2000" b="1" i="1" dirty="0"/>
              <a:t>     </a:t>
            </a:r>
            <a:r>
              <a:rPr lang="it-IT" sz="2000" b="1" i="1" dirty="0" err="1"/>
              <a:t>Cavalir</a:t>
            </a:r>
            <a:r>
              <a:rPr lang="it-IT" sz="2000" b="1" i="1" dirty="0"/>
              <a:t>’”   -   Pasqua Fabrizio e Raimondo Gigliotti poi emigrati in Canada.</a:t>
            </a:r>
            <a:endParaRPr lang="it-IT" sz="20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825B694-AE74-4BEE-9E89-4019ACB51C3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9" t="9088" r="12762" b="5933"/>
          <a:stretch/>
        </p:blipFill>
        <p:spPr bwMode="auto">
          <a:xfrm>
            <a:off x="3195635" y="557281"/>
            <a:ext cx="5800725" cy="46640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4996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 i="1"/>
            </a:lvl1pPr>
          </a:lstStyle>
          <a:p>
            <a:r>
              <a:rPr lang="it-IT" dirty="0"/>
              <a:t>Antonio </a:t>
            </a:r>
            <a:r>
              <a:rPr lang="it-IT" dirty="0" err="1"/>
              <a:t>Procario</a:t>
            </a:r>
            <a:r>
              <a:rPr lang="it-IT" dirty="0"/>
              <a:t>, guerra di Libia, 1912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7BD512D-E53C-49D2-81DE-EF6C8721518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" b="1460"/>
          <a:stretch/>
        </p:blipFill>
        <p:spPr>
          <a:xfrm rot="16200000">
            <a:off x="3649815" y="-1249220"/>
            <a:ext cx="4892358" cy="836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04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 i="1"/>
            </a:lvl1pPr>
          </a:lstStyle>
          <a:p>
            <a:r>
              <a:rPr lang="it-IT" dirty="0"/>
              <a:t>Cartolina storica trovata a Montenero; sul retro: “Tripoli: attesa”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BDB3E14-895B-444F-91CD-EBAD7C8A5F7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274" y="652338"/>
            <a:ext cx="3321453" cy="503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701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798416" y="5762102"/>
            <a:ext cx="33825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 i="1"/>
            </a:lvl1pPr>
          </a:lstStyle>
          <a:p>
            <a:r>
              <a:rPr lang="it-IT" dirty="0"/>
              <a:t>Antonio </a:t>
            </a:r>
            <a:r>
              <a:rPr lang="it-IT" dirty="0" err="1"/>
              <a:t>Procario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676CC62-8C03-49E0-973B-11A97CD1A1D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"/>
          <a:stretch/>
        </p:blipFill>
        <p:spPr>
          <a:xfrm>
            <a:off x="1798417" y="695788"/>
            <a:ext cx="3382513" cy="485841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A99FC54D-085A-4D76-A176-739DB8941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390" y="695788"/>
            <a:ext cx="3050154" cy="485841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8506057-97DA-4DDA-B7B8-C8FE2FB4AF98}"/>
              </a:ext>
            </a:extLst>
          </p:cNvPr>
          <p:cNvSpPr txBox="1"/>
          <p:nvPr/>
        </p:nvSpPr>
        <p:spPr>
          <a:xfrm>
            <a:off x="6981210" y="5742382"/>
            <a:ext cx="33825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 i="1"/>
            </a:lvl1pPr>
          </a:lstStyle>
          <a:p>
            <a:r>
              <a:rPr lang="it-IT" dirty="0"/>
              <a:t>Biase Tavolieri – USA </a:t>
            </a:r>
          </a:p>
        </p:txBody>
      </p:sp>
    </p:spTree>
    <p:extLst>
      <p:ext uri="{BB962C8B-B14F-4D97-AF65-F5344CB8AC3E}">
        <p14:creationId xmlns:p14="http://schemas.microsoft.com/office/powerpoint/2010/main" val="1899535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 i="1"/>
            </a:lvl1pPr>
          </a:lstStyle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642D4DD-C982-431F-830A-F255DF3E07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354" y="775301"/>
            <a:ext cx="3193280" cy="512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22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646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 i="1"/>
            </a:lvl1pPr>
          </a:lstStyle>
          <a:p>
            <a:r>
              <a:rPr lang="it-IT" dirty="0"/>
              <a:t>Floro </a:t>
            </a:r>
            <a:r>
              <a:rPr lang="it-IT" dirty="0" err="1"/>
              <a:t>Bonaminio</a:t>
            </a:r>
            <a:r>
              <a:rPr lang="it-IT" dirty="0"/>
              <a:t> gasato durante la Prima Guerra Mondiale: cartoline dal fronte</a:t>
            </a:r>
          </a:p>
          <a:p>
            <a:r>
              <a:rPr lang="it-IT" dirty="0"/>
              <a:t>alla sorella Giuliana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B5B0B8D-C5EF-4038-BAA7-3B95362476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85" y="492574"/>
            <a:ext cx="2390139" cy="484307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355365A-2F30-4958-84E3-AF8450D0A1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1"/>
          <a:stretch/>
        </p:blipFill>
        <p:spPr>
          <a:xfrm>
            <a:off x="4527137" y="575272"/>
            <a:ext cx="3006902" cy="476037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C6A24C4-7E28-48C4-B8D3-D90650CDAD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252" y="583469"/>
            <a:ext cx="1882536" cy="47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83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 i="1"/>
            </a:lvl1pPr>
          </a:lstStyle>
          <a:p>
            <a:r>
              <a:rPr lang="it-IT" dirty="0"/>
              <a:t>1919: Eusebio De </a:t>
            </a:r>
            <a:r>
              <a:rPr lang="it-IT" dirty="0" err="1"/>
              <a:t>Arcangelis</a:t>
            </a:r>
            <a:r>
              <a:rPr lang="it-IT" dirty="0"/>
              <a:t> del Forno, primo a sinistra; con commilitoni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D74B8B7-4727-4075-8D4E-6EA14DF52A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1" t="6835" r="7136" b="10093"/>
          <a:stretch/>
        </p:blipFill>
        <p:spPr bwMode="auto">
          <a:xfrm>
            <a:off x="1179438" y="554795"/>
            <a:ext cx="3168627" cy="50797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1C7CB84-9B58-464A-9B9D-B222956DD4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9"/>
          <a:stretch/>
        </p:blipFill>
        <p:spPr>
          <a:xfrm>
            <a:off x="4826946" y="836898"/>
            <a:ext cx="6033981" cy="451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588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553901" y="5871671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1913 Giuseppe </a:t>
            </a:r>
            <a:r>
              <a:rPr lang="it-IT" sz="2000" b="1" i="1" dirty="0" err="1"/>
              <a:t>Procario</a:t>
            </a:r>
            <a:r>
              <a:rPr lang="it-IT" sz="2000" b="1" i="1" dirty="0"/>
              <a:t>    1915: Romeo </a:t>
            </a:r>
            <a:r>
              <a:rPr lang="it-IT" sz="2000" b="1" i="1" dirty="0" err="1"/>
              <a:t>Procario</a:t>
            </a:r>
            <a:r>
              <a:rPr lang="it-IT" sz="2000" b="1" i="1" dirty="0"/>
              <a:t> e commilitoni Tommaso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  <p:pic>
        <p:nvPicPr>
          <p:cNvPr id="3" name="Immagine 2" descr="Immagine che contiene inpiedi, uomo, persona, fotografia&#10;&#10;Descrizione generata automaticamente">
            <a:extLst>
              <a:ext uri="{FF2B5EF4-FFF2-40B4-BE49-F238E27FC236}">
                <a16:creationId xmlns:a16="http://schemas.microsoft.com/office/drawing/2014/main" id="{5168A962-A506-41AB-9DB7-C91D67A3E7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1" t="8110" b="15375"/>
          <a:stretch/>
        </p:blipFill>
        <p:spPr bwMode="auto">
          <a:xfrm>
            <a:off x="487057" y="1066997"/>
            <a:ext cx="3525106" cy="47240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fotografia, vecchio, persona, posando&#10;&#10;Descrizione generata automaticamente">
            <a:extLst>
              <a:ext uri="{FF2B5EF4-FFF2-40B4-BE49-F238E27FC236}">
                <a16:creationId xmlns:a16="http://schemas.microsoft.com/office/drawing/2014/main" id="{F5BB83CD-D061-477B-946A-72B51A0B5C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4"/>
          <a:stretch/>
        </p:blipFill>
        <p:spPr>
          <a:xfrm>
            <a:off x="4255854" y="1558169"/>
            <a:ext cx="4429208" cy="3610179"/>
          </a:xfrm>
          <a:prstGeom prst="rect">
            <a:avLst/>
          </a:prstGeom>
        </p:spPr>
      </p:pic>
      <p:pic>
        <p:nvPicPr>
          <p:cNvPr id="6" name="Immagine 5" descr="Immagine che contiene fotografia, persona, abbigliamento, donna&#10;&#10;Descrizione generata automaticamente">
            <a:extLst>
              <a:ext uri="{FF2B5EF4-FFF2-40B4-BE49-F238E27FC236}">
                <a16:creationId xmlns:a16="http://schemas.microsoft.com/office/drawing/2014/main" id="{2D2E4223-7438-4AF8-B954-F793DC6A92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" r="4568"/>
          <a:stretch/>
        </p:blipFill>
        <p:spPr>
          <a:xfrm>
            <a:off x="9051235" y="1472933"/>
            <a:ext cx="2335779" cy="391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79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989400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1914: Romeo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7AA860EF-6D8A-41EF-B29A-C786D1C9C7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3"/>
          <a:stretch/>
        </p:blipFill>
        <p:spPr>
          <a:xfrm>
            <a:off x="2631418" y="636104"/>
            <a:ext cx="6929164" cy="535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00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739275" y="5849861"/>
            <a:ext cx="2851386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2000" b="1" i="1" dirty="0"/>
              <a:t>1915: Antonio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  <p:pic>
        <p:nvPicPr>
          <p:cNvPr id="3" name="Immagine 2" descr="Immagine che contiene edificio, fotografia, vecchio, parete&#10;&#10;Descrizione generata automaticamente">
            <a:extLst>
              <a:ext uri="{FF2B5EF4-FFF2-40B4-BE49-F238E27FC236}">
                <a16:creationId xmlns:a16="http://schemas.microsoft.com/office/drawing/2014/main" id="{5A0DA9D9-11AE-492B-8135-0AE6752107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" t="6156" b="15432"/>
          <a:stretch/>
        </p:blipFill>
        <p:spPr bwMode="auto">
          <a:xfrm>
            <a:off x="1179438" y="638807"/>
            <a:ext cx="3971060" cy="49953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fotografia, testo, vecchio, persona&#10;&#10;Descrizione generata automaticamente">
            <a:extLst>
              <a:ext uri="{FF2B5EF4-FFF2-40B4-BE49-F238E27FC236}">
                <a16:creationId xmlns:a16="http://schemas.microsoft.com/office/drawing/2014/main" id="{DF7424AA-69FB-4FA6-80E5-362E20F72B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"/>
          <a:stretch/>
        </p:blipFill>
        <p:spPr>
          <a:xfrm>
            <a:off x="5446643" y="1137294"/>
            <a:ext cx="6069964" cy="3998401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B2238ED-B5CF-4B4B-B12B-94C8BB3F936E}"/>
              </a:ext>
            </a:extLst>
          </p:cNvPr>
          <p:cNvSpPr/>
          <p:nvPr/>
        </p:nvSpPr>
        <p:spPr>
          <a:xfrm>
            <a:off x="6677903" y="5351374"/>
            <a:ext cx="41818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/>
              <a:t>1915: Antonio </a:t>
            </a:r>
            <a:r>
              <a:rPr lang="it-IT" sz="2000" b="1" i="1" dirty="0" err="1"/>
              <a:t>Procario</a:t>
            </a:r>
            <a:r>
              <a:rPr lang="it-IT" sz="2000" b="1" i="1" dirty="0"/>
              <a:t> e commilitoni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677474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450024" y="5849172"/>
            <a:ext cx="2590129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2000" b="1" i="1" dirty="0"/>
              <a:t>1915: Giulio Scalzitti</a:t>
            </a:r>
            <a:endParaRPr lang="it-IT" sz="2000" dirty="0"/>
          </a:p>
        </p:txBody>
      </p:sp>
      <p:pic>
        <p:nvPicPr>
          <p:cNvPr id="3" name="Immagine 2" descr="Immagine che contiene persona, fotografia, tenendo, uomo&#10;&#10;Descrizione generata automaticamente">
            <a:extLst>
              <a:ext uri="{FF2B5EF4-FFF2-40B4-BE49-F238E27FC236}">
                <a16:creationId xmlns:a16="http://schemas.microsoft.com/office/drawing/2014/main" id="{9ECFAD94-21FF-4FA4-8F9E-D6E345810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437" y="599634"/>
            <a:ext cx="3131305" cy="5029753"/>
          </a:xfrm>
          <a:prstGeom prst="rect">
            <a:avLst/>
          </a:prstGeom>
        </p:spPr>
      </p:pic>
      <p:pic>
        <p:nvPicPr>
          <p:cNvPr id="5" name="Immagine 4" descr="Immagine che contiene persona, esterni, edificio, fotografia&#10;&#10;Descrizione generata automaticamente">
            <a:extLst>
              <a:ext uri="{FF2B5EF4-FFF2-40B4-BE49-F238E27FC236}">
                <a16:creationId xmlns:a16="http://schemas.microsoft.com/office/drawing/2014/main" id="{E4D52F20-595E-4F9B-BA61-35AECFD414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741" y="554174"/>
            <a:ext cx="3493223" cy="5128415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A96F3634-C3B0-4960-AB8F-3E9AEB813EE7}"/>
              </a:ext>
            </a:extLst>
          </p:cNvPr>
          <p:cNvSpPr/>
          <p:nvPr/>
        </p:nvSpPr>
        <p:spPr>
          <a:xfrm>
            <a:off x="5912329" y="5882644"/>
            <a:ext cx="55080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/>
              <a:t>Prima guerra: parente di Renata </a:t>
            </a:r>
            <a:r>
              <a:rPr lang="it-IT" sz="2000" b="1" i="1" dirty="0" err="1"/>
              <a:t>Procario</a:t>
            </a:r>
            <a:r>
              <a:rPr lang="it-IT" sz="2000" b="1" i="1" dirty="0"/>
              <a:t> Hunter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452539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789666" y="5906737"/>
            <a:ext cx="5003520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2000" b="1" i="1" dirty="0"/>
              <a:t>Prima guerra mondiale: Michele Danese</a:t>
            </a:r>
            <a:endParaRPr lang="it-IT" sz="2000" dirty="0"/>
          </a:p>
        </p:txBody>
      </p:sp>
      <p:pic>
        <p:nvPicPr>
          <p:cNvPr id="3" name="Immagine 2" descr="Immagine che contiene persona, fotografia, vecchio, parete&#10;&#10;Descrizione generata automaticamente">
            <a:extLst>
              <a:ext uri="{FF2B5EF4-FFF2-40B4-BE49-F238E27FC236}">
                <a16:creationId xmlns:a16="http://schemas.microsoft.com/office/drawing/2014/main" id="{06AF7DA7-6709-4B8C-8EDA-B097BA060F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366" y="551153"/>
            <a:ext cx="3146121" cy="5240658"/>
          </a:xfrm>
          <a:prstGeom prst="rect">
            <a:avLst/>
          </a:prstGeom>
        </p:spPr>
      </p:pic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69313082-EFC9-42A6-8886-BC01ECA482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069" r="2417" b="983"/>
          <a:stretch/>
        </p:blipFill>
        <p:spPr>
          <a:xfrm>
            <a:off x="7327514" y="606024"/>
            <a:ext cx="3593487" cy="502615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7410B29A-C4AA-4DFD-A3D6-ED46C591E75C}"/>
              </a:ext>
            </a:extLst>
          </p:cNvPr>
          <p:cNvSpPr/>
          <p:nvPr/>
        </p:nvSpPr>
        <p:spPr>
          <a:xfrm>
            <a:off x="7416515" y="5851866"/>
            <a:ext cx="35044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/>
              <a:t>1917: congedo Michele Danese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41365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758885"/>
            <a:ext cx="9833113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1919: congedo caporale Eusebio De </a:t>
            </a:r>
            <a:r>
              <a:rPr lang="it-IT" sz="2000" b="1" i="1" dirty="0" err="1"/>
              <a:t>Arcangelis</a:t>
            </a:r>
            <a:r>
              <a:rPr lang="it-IT" sz="2000" b="1" i="1" dirty="0"/>
              <a:t> Del Forno (primo a sinistra)</a:t>
            </a:r>
            <a:endParaRPr lang="it-IT" sz="2000" dirty="0"/>
          </a:p>
          <a:p>
            <a:pPr algn="ctr"/>
            <a:endParaRPr lang="it-IT" sz="2000" dirty="0"/>
          </a:p>
        </p:txBody>
      </p:sp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F292739F-5615-4FDD-94DE-4949A90B52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739"/>
          <a:stretch/>
        </p:blipFill>
        <p:spPr>
          <a:xfrm>
            <a:off x="1658702" y="671076"/>
            <a:ext cx="3390376" cy="4794359"/>
          </a:xfrm>
          <a:prstGeom prst="rect">
            <a:avLst/>
          </a:prstGeom>
        </p:spPr>
      </p:pic>
      <p:pic>
        <p:nvPicPr>
          <p:cNvPr id="5" name="Immagine 4" descr="Immagine che contiene fotografia, persona, vecchio, inpiedi&#10;&#10;Descrizione generata automaticamente">
            <a:extLst>
              <a:ext uri="{FF2B5EF4-FFF2-40B4-BE49-F238E27FC236}">
                <a16:creationId xmlns:a16="http://schemas.microsoft.com/office/drawing/2014/main" id="{53A279C5-91CF-4495-9CF0-559831E02C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5" t="5553" r="4967" b="10361"/>
          <a:stretch/>
        </p:blipFill>
        <p:spPr bwMode="auto">
          <a:xfrm>
            <a:off x="7047431" y="671076"/>
            <a:ext cx="3169995" cy="47791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4998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Eusebio De Arcangelis e commilitoni</a:t>
            </a:r>
            <a:endParaRPr lang="it-IT" sz="2000"/>
          </a:p>
        </p:txBody>
      </p:sp>
      <p:pic>
        <p:nvPicPr>
          <p:cNvPr id="3" name="Immagine 2" descr="Immagine che contiene fotografia, vecchio, gruppo, posando&#10;&#10;Descrizione generata automaticamente">
            <a:extLst>
              <a:ext uri="{FF2B5EF4-FFF2-40B4-BE49-F238E27FC236}">
                <a16:creationId xmlns:a16="http://schemas.microsoft.com/office/drawing/2014/main" id="{F2213224-E55A-42C9-B01F-4EA57A37E2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0"/>
          <a:stretch/>
        </p:blipFill>
        <p:spPr>
          <a:xfrm>
            <a:off x="2087141" y="628917"/>
            <a:ext cx="7918250" cy="505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98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2465738" y="5689930"/>
            <a:ext cx="2309345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Leopoldo</a:t>
            </a:r>
            <a:r>
              <a:rPr lang="it-IT" b="1" i="1" dirty="0"/>
              <a:t> Narducci</a:t>
            </a:r>
            <a:endParaRPr lang="it-IT" dirty="0"/>
          </a:p>
        </p:txBody>
      </p:sp>
      <p:pic>
        <p:nvPicPr>
          <p:cNvPr id="3" name="Immagine 2" descr="Immagine che contiene edificio, fotografia, vecchio, uomo&#10;&#10;Descrizione generata automaticamente">
            <a:extLst>
              <a:ext uri="{FF2B5EF4-FFF2-40B4-BE49-F238E27FC236}">
                <a16:creationId xmlns:a16="http://schemas.microsoft.com/office/drawing/2014/main" id="{4828D283-9102-47F7-AA65-62090BCFB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899" y="560506"/>
            <a:ext cx="2894064" cy="5055368"/>
          </a:xfrm>
          <a:prstGeom prst="rect">
            <a:avLst/>
          </a:prstGeom>
        </p:spPr>
      </p:pic>
      <p:pic>
        <p:nvPicPr>
          <p:cNvPr id="5" name="Immagine 4" descr="Immagine che contiene fotografia, posando, persona, vecchio&#10;&#10;Descrizione generata automaticamente">
            <a:extLst>
              <a:ext uri="{FF2B5EF4-FFF2-40B4-BE49-F238E27FC236}">
                <a16:creationId xmlns:a16="http://schemas.microsoft.com/office/drawing/2014/main" id="{2EE3A52A-AAE8-4D4C-8AF4-F61ABF91B3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" r="1806"/>
          <a:stretch/>
        </p:blipFill>
        <p:spPr>
          <a:xfrm>
            <a:off x="6917635" y="560506"/>
            <a:ext cx="3313043" cy="5222289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9F5F4A1-DA7A-4E3E-8367-AFC075A67A73}"/>
              </a:ext>
            </a:extLst>
          </p:cNvPr>
          <p:cNvSpPr/>
          <p:nvPr/>
        </p:nvSpPr>
        <p:spPr>
          <a:xfrm>
            <a:off x="7725044" y="5922463"/>
            <a:ext cx="16930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e commilitoni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675383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942226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Leopoldo Narducci, Vitalina e Flora </a:t>
            </a:r>
            <a:r>
              <a:rPr lang="it-IT" sz="2000" b="1" i="1" dirty="0" err="1"/>
              <a:t>Totleben</a:t>
            </a:r>
            <a:endParaRPr lang="it-IT" sz="2000" dirty="0"/>
          </a:p>
        </p:txBody>
      </p:sp>
      <p:pic>
        <p:nvPicPr>
          <p:cNvPr id="3" name="Immagine 2" descr="Immagine che contiene edificio, fotografia, parete, persona&#10;&#10;Descrizione generata automaticamente">
            <a:extLst>
              <a:ext uri="{FF2B5EF4-FFF2-40B4-BE49-F238E27FC236}">
                <a16:creationId xmlns:a16="http://schemas.microsoft.com/office/drawing/2014/main" id="{A7CD351B-DCC1-4C76-A4D8-A4FB04E5AD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4" b="5126"/>
          <a:stretch/>
        </p:blipFill>
        <p:spPr bwMode="auto">
          <a:xfrm>
            <a:off x="4388507" y="433901"/>
            <a:ext cx="3377267" cy="53636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33923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3558624" y="6051921"/>
            <a:ext cx="5074740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b="1" i="1"/>
              <a:t>Appena dopo la guerra: 1919 Erenio Tornincasa</a:t>
            </a:r>
            <a:endParaRPr lang="it-IT"/>
          </a:p>
        </p:txBody>
      </p:sp>
      <p:pic>
        <p:nvPicPr>
          <p:cNvPr id="3" name="Immagine 2" descr="Immagine che contiene testo, fotografia, libro, persona&#10;&#10;Descrizione generata automaticamente">
            <a:extLst>
              <a:ext uri="{FF2B5EF4-FFF2-40B4-BE49-F238E27FC236}">
                <a16:creationId xmlns:a16="http://schemas.microsoft.com/office/drawing/2014/main" id="{2CDD3911-8691-435A-9479-EDD308B36F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71" y="436747"/>
            <a:ext cx="3384428" cy="5409925"/>
          </a:xfrm>
          <a:prstGeom prst="rect">
            <a:avLst/>
          </a:prstGeom>
        </p:spPr>
      </p:pic>
      <p:pic>
        <p:nvPicPr>
          <p:cNvPr id="5" name="Immagine 4" descr="Immagine che contiene fotografia, persona, inpiedi, posando&#10;&#10;Descrizione generata automaticamente">
            <a:extLst>
              <a:ext uri="{FF2B5EF4-FFF2-40B4-BE49-F238E27FC236}">
                <a16:creationId xmlns:a16="http://schemas.microsoft.com/office/drawing/2014/main" id="{2AD68058-B5DB-4CBC-8979-45358290CB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36747"/>
            <a:ext cx="3384428" cy="544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30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4793607" y="6038208"/>
            <a:ext cx="2604771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1920: Nestore </a:t>
            </a:r>
            <a:r>
              <a:rPr lang="it-IT" sz="2000" b="1" i="1" dirty="0" err="1"/>
              <a:t>Pallotto</a:t>
            </a:r>
            <a:endParaRPr lang="it-IT" sz="2000" dirty="0"/>
          </a:p>
        </p:txBody>
      </p:sp>
      <p:pic>
        <p:nvPicPr>
          <p:cNvPr id="3" name="Immagine 2" descr="Immagine che contiene fotografia, terra, persona, inpiedi&#10;&#10;Descrizione generata automaticamente">
            <a:extLst>
              <a:ext uri="{FF2B5EF4-FFF2-40B4-BE49-F238E27FC236}">
                <a16:creationId xmlns:a16="http://schemas.microsoft.com/office/drawing/2014/main" id="{79DA0700-C28F-4298-9AC0-9DE73039D0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"/>
          <a:stretch/>
        </p:blipFill>
        <p:spPr>
          <a:xfrm>
            <a:off x="4530413" y="516834"/>
            <a:ext cx="3131161" cy="536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692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589919" y="6021015"/>
            <a:ext cx="4142028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Rubina, </a:t>
            </a:r>
            <a:r>
              <a:rPr lang="it-IT" sz="2000" b="1" i="1" dirty="0"/>
              <a:t>Domenica</a:t>
            </a:r>
            <a:r>
              <a:rPr lang="it-IT" b="1" i="1" dirty="0"/>
              <a:t> e Carmela Gallo</a:t>
            </a:r>
            <a:endParaRPr lang="it-IT" dirty="0"/>
          </a:p>
        </p:txBody>
      </p:sp>
      <p:pic>
        <p:nvPicPr>
          <p:cNvPr id="3" name="Immagine 2" descr="Immagine che contiene edificio, parete, fotografia, terra&#10;&#10;Descrizione generata automaticamente">
            <a:extLst>
              <a:ext uri="{FF2B5EF4-FFF2-40B4-BE49-F238E27FC236}">
                <a16:creationId xmlns:a16="http://schemas.microsoft.com/office/drawing/2014/main" id="{B6AA4ACE-3895-4100-B708-147ACEBF2C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316" y="859429"/>
            <a:ext cx="3223750" cy="5100329"/>
          </a:xfrm>
          <a:prstGeom prst="rect">
            <a:avLst/>
          </a:prstGeom>
        </p:spPr>
      </p:pic>
      <p:pic>
        <p:nvPicPr>
          <p:cNvPr id="5" name="Immagine 4" descr="Immagine che contiene fotografia, persona, inpiedi, edificio&#10;&#10;Descrizione generata automaticamente">
            <a:extLst>
              <a:ext uri="{FF2B5EF4-FFF2-40B4-BE49-F238E27FC236}">
                <a16:creationId xmlns:a16="http://schemas.microsoft.com/office/drawing/2014/main" id="{2CC523A7-174E-42DC-B524-6E851A2A1A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0"/>
          <a:stretch/>
        </p:blipFill>
        <p:spPr>
          <a:xfrm>
            <a:off x="6886941" y="859430"/>
            <a:ext cx="3223750" cy="516158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D3CF177-5A7C-4F46-B83C-46C8E0386F98}"/>
              </a:ext>
            </a:extLst>
          </p:cNvPr>
          <p:cNvSpPr txBox="1"/>
          <p:nvPr/>
        </p:nvSpPr>
        <p:spPr>
          <a:xfrm>
            <a:off x="3066438" y="459319"/>
            <a:ext cx="5432378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Donne di Montenero durante la grande guerra</a:t>
            </a:r>
            <a:endParaRPr lang="it-IT" sz="2000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540FF57-0118-4CC2-ACE4-56384266AA48}"/>
              </a:ext>
            </a:extLst>
          </p:cNvPr>
          <p:cNvSpPr/>
          <p:nvPr/>
        </p:nvSpPr>
        <p:spPr>
          <a:xfrm>
            <a:off x="6886941" y="6038473"/>
            <a:ext cx="33376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i="1" dirty="0" err="1"/>
              <a:t>Eumelia</a:t>
            </a:r>
            <a:r>
              <a:rPr lang="it-IT" b="1" i="1" dirty="0"/>
              <a:t>, </a:t>
            </a:r>
            <a:r>
              <a:rPr lang="it-IT" sz="2000" b="1" i="1" dirty="0"/>
              <a:t>Anna</a:t>
            </a:r>
            <a:r>
              <a:rPr lang="it-IT" b="1" i="1" dirty="0"/>
              <a:t> e Enzo </a:t>
            </a:r>
            <a:r>
              <a:rPr lang="it-IT" b="1" i="1" dirty="0" err="1"/>
              <a:t>Procario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47648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7" y="597325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1914: Ida Di Fiore       </a:t>
            </a:r>
            <a:endParaRPr lang="it-IT" sz="2000" dirty="0"/>
          </a:p>
        </p:txBody>
      </p:sp>
      <p:pic>
        <p:nvPicPr>
          <p:cNvPr id="3" name="Immagine 2" descr="Immagine che contiene interni, fotografia&#10;&#10;Descrizione generata automaticamente">
            <a:extLst>
              <a:ext uri="{FF2B5EF4-FFF2-40B4-BE49-F238E27FC236}">
                <a16:creationId xmlns:a16="http://schemas.microsoft.com/office/drawing/2014/main" id="{6BB6FC0A-805E-4CF0-A956-B207468B22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8" r="13046"/>
          <a:stretch/>
        </p:blipFill>
        <p:spPr bwMode="auto">
          <a:xfrm rot="5400000">
            <a:off x="3359656" y="1242768"/>
            <a:ext cx="5472674" cy="39883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07713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974632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Donne accanto al soldato ritornato</a:t>
            </a:r>
            <a:endParaRPr lang="it-IT" sz="2000" dirty="0"/>
          </a:p>
        </p:txBody>
      </p:sp>
      <p:pic>
        <p:nvPicPr>
          <p:cNvPr id="3" name="Immagine 2" descr="Immagine che contiene fotografia, parete, edificio, vecchio&#10;&#10;Descrizione generata automaticamente">
            <a:extLst>
              <a:ext uri="{FF2B5EF4-FFF2-40B4-BE49-F238E27FC236}">
                <a16:creationId xmlns:a16="http://schemas.microsoft.com/office/drawing/2014/main" id="{E1D78B2F-371F-4B51-9EF7-B4FD6BC6D0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300" y="499970"/>
            <a:ext cx="3873400" cy="540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193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2" y="5871014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29.05.1918</a:t>
            </a:r>
            <a:endParaRPr lang="it-IT" dirty="0"/>
          </a:p>
        </p:txBody>
      </p:sp>
      <p:pic>
        <p:nvPicPr>
          <p:cNvPr id="3" name="Immagine 2" descr="Immagine che contiene fotografia, vecchio, posando, persona&#10;&#10;Descrizione generata automaticamente">
            <a:extLst>
              <a:ext uri="{FF2B5EF4-FFF2-40B4-BE49-F238E27FC236}">
                <a16:creationId xmlns:a16="http://schemas.microsoft.com/office/drawing/2014/main" id="{90338575-F04A-4566-93D0-F0AC3A9B48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49" y="464697"/>
            <a:ext cx="3717101" cy="540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868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7" y="5781063"/>
            <a:ext cx="9833113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1926: cinquantennale festa di San Clemente</a:t>
            </a:r>
            <a:endParaRPr lang="it-IT" dirty="0"/>
          </a:p>
        </p:txBody>
      </p:sp>
      <p:pic>
        <p:nvPicPr>
          <p:cNvPr id="5" name="Immagine 4" descr="Immagine che contiene interni&#10;&#10;Descrizione generata automaticamente">
            <a:extLst>
              <a:ext uri="{FF2B5EF4-FFF2-40B4-BE49-F238E27FC236}">
                <a16:creationId xmlns:a16="http://schemas.microsoft.com/office/drawing/2014/main" id="{EABAEA31-8EFA-4E6B-A47E-89BCD7644B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9" t="27370" r="259" b="26645"/>
          <a:stretch/>
        </p:blipFill>
        <p:spPr bwMode="auto">
          <a:xfrm>
            <a:off x="754459" y="487460"/>
            <a:ext cx="10683070" cy="50553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15821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it-IT" dirty="0"/>
          </a:p>
        </p:txBody>
      </p:sp>
      <p:pic>
        <p:nvPicPr>
          <p:cNvPr id="3" name="Immagine 2" descr="Immagine che contiene testo, libro, fotografia&#10;&#10;Descrizione generata automaticamente">
            <a:extLst>
              <a:ext uri="{FF2B5EF4-FFF2-40B4-BE49-F238E27FC236}">
                <a16:creationId xmlns:a16="http://schemas.microsoft.com/office/drawing/2014/main" id="{270C8BB2-6FF4-478B-AF86-3D7E51FCCD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"/>
          <a:stretch/>
        </p:blipFill>
        <p:spPr bwMode="auto">
          <a:xfrm>
            <a:off x="3539780" y="806079"/>
            <a:ext cx="5112440" cy="51190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4814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6" y="5724792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1929: Amalia </a:t>
            </a:r>
            <a:r>
              <a:rPr lang="it-IT" b="1" i="1" dirty="0" err="1"/>
              <a:t>Tornincasa</a:t>
            </a:r>
            <a:r>
              <a:rPr lang="it-IT" b="1" i="1" dirty="0"/>
              <a:t> e Eusebio De </a:t>
            </a:r>
            <a:r>
              <a:rPr lang="it-IT" sz="2000" b="1" i="1" dirty="0" err="1"/>
              <a:t>Arcangelis</a:t>
            </a:r>
            <a:endParaRPr lang="it-IT" dirty="0"/>
          </a:p>
        </p:txBody>
      </p:sp>
      <p:pic>
        <p:nvPicPr>
          <p:cNvPr id="3" name="Immagine 2" descr="Immagine che contiene interni, parete, sedendo&#10;&#10;Descrizione generata automaticamente">
            <a:extLst>
              <a:ext uri="{FF2B5EF4-FFF2-40B4-BE49-F238E27FC236}">
                <a16:creationId xmlns:a16="http://schemas.microsoft.com/office/drawing/2014/main" id="{0B9DF7BF-1E4E-49E6-8263-8B2C338F3B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2" r="17541"/>
          <a:stretch/>
        </p:blipFill>
        <p:spPr bwMode="auto">
          <a:xfrm rot="5400000">
            <a:off x="3630076" y="1053576"/>
            <a:ext cx="4931835" cy="39585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70452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946233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Albino </a:t>
            </a:r>
            <a:r>
              <a:rPr lang="it-IT" sz="2000" b="1" i="1" dirty="0" err="1"/>
              <a:t>Tornincasa</a:t>
            </a:r>
            <a:r>
              <a:rPr lang="it-IT" sz="2000" b="1" i="1" dirty="0"/>
              <a:t>, segretario politico del PNF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B07D3BB-4201-4274-8C4A-2183983959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820" y="542435"/>
            <a:ext cx="3170360" cy="529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851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176910"/>
            <a:ext cx="9833113" cy="10156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Giovani Italiane-Festa del Pane: Elide </a:t>
            </a:r>
            <a:r>
              <a:rPr lang="it-IT" sz="2000" b="1" i="1" dirty="0" err="1"/>
              <a:t>Procario</a:t>
            </a:r>
            <a:r>
              <a:rPr lang="it-IT" sz="2000" b="1" i="1" dirty="0"/>
              <a:t>, Teresa Gigliotti, Albino </a:t>
            </a:r>
            <a:r>
              <a:rPr lang="it-IT" sz="2000" b="1" i="1" dirty="0" err="1"/>
              <a:t>Tornincasa</a:t>
            </a:r>
            <a:r>
              <a:rPr lang="it-IT" sz="2000" b="1" i="1" dirty="0"/>
              <a:t>, Alfredo Scalzitti detto </a:t>
            </a:r>
            <a:r>
              <a:rPr lang="it-IT" sz="2000" b="1" i="1" dirty="0" err="1"/>
              <a:t>Acè</a:t>
            </a:r>
            <a:r>
              <a:rPr lang="it-IT" sz="2000" b="1" i="1" dirty="0"/>
              <a:t> e il sacerdote Don Alfredo  </a:t>
            </a:r>
            <a:r>
              <a:rPr lang="it-IT" sz="2000" b="1" i="1" dirty="0" err="1"/>
              <a:t>Colicchio</a:t>
            </a:r>
            <a:r>
              <a:rPr lang="it-IT" sz="2000" b="1" i="1" dirty="0"/>
              <a:t> -</a:t>
            </a:r>
            <a:endParaRPr lang="it-IT" sz="2000" dirty="0"/>
          </a:p>
          <a:p>
            <a:pPr algn="ctr"/>
            <a:r>
              <a:rPr lang="it-IT" sz="2000" b="1" i="1" dirty="0"/>
              <a:t>Alessandro Gigliotti, 1938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7161F12-B842-468C-99F0-65C11579E1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6"/>
          <a:stretch/>
        </p:blipFill>
        <p:spPr>
          <a:xfrm>
            <a:off x="663745" y="970743"/>
            <a:ext cx="6356033" cy="420616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75768B9-26D8-4DC7-A3E5-E15A226D1F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" t="9462" r="-3154" b="-1227"/>
          <a:stretch/>
        </p:blipFill>
        <p:spPr>
          <a:xfrm>
            <a:off x="7254461" y="970743"/>
            <a:ext cx="4414938" cy="40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44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 i="1"/>
            </a:lvl1pPr>
          </a:lstStyle>
          <a:p>
            <a:r>
              <a:rPr lang="it-IT" dirty="0"/>
              <a:t>Allievi della scuola di Montenero 2017 - 2018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B2CD396-3D16-426C-901A-9BAF38CD86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3" r="25081" b="25973"/>
          <a:stretch/>
        </p:blipFill>
        <p:spPr bwMode="auto">
          <a:xfrm>
            <a:off x="1764903" y="595063"/>
            <a:ext cx="8662181" cy="48438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63345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037812" y="5331566"/>
            <a:ext cx="5258691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Anni Venti: </a:t>
            </a:r>
            <a:r>
              <a:rPr lang="it-IT" sz="2000" b="1" i="1" dirty="0" err="1"/>
              <a:t>Monteneresi</a:t>
            </a:r>
            <a:r>
              <a:rPr lang="it-IT" b="1" i="1" dirty="0"/>
              <a:t> in USA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BF34801-185F-4D30-82F8-00706726D7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" b="2372"/>
          <a:stretch/>
        </p:blipFill>
        <p:spPr>
          <a:xfrm>
            <a:off x="636104" y="926269"/>
            <a:ext cx="6208090" cy="413606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C290AB6-AB6A-4830-A710-C9130E677C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439" y="926269"/>
            <a:ext cx="2720346" cy="4632749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7647EE85-8194-4C55-B58D-85E372923380}"/>
              </a:ext>
            </a:extLst>
          </p:cNvPr>
          <p:cNvSpPr/>
          <p:nvPr/>
        </p:nvSpPr>
        <p:spPr>
          <a:xfrm>
            <a:off x="7354737" y="5731676"/>
            <a:ext cx="40937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Augusto, Rodolfo e Alfredo Fabrizio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435464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851866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Anni Trenta-USA-</a:t>
            </a:r>
            <a:r>
              <a:rPr lang="it-IT" sz="2000" b="1" i="1" dirty="0" err="1"/>
              <a:t>Lorain</a:t>
            </a:r>
            <a:r>
              <a:rPr lang="it-IT" sz="2000" b="1" i="1" dirty="0"/>
              <a:t>. Matrimonio di Amedeo </a:t>
            </a:r>
            <a:r>
              <a:rPr lang="it-IT" sz="2000" b="1" i="1" dirty="0" err="1"/>
              <a:t>Pede</a:t>
            </a:r>
            <a:r>
              <a:rPr lang="it-IT" sz="2000" b="1" i="1" dirty="0"/>
              <a:t> e Adalgisa </a:t>
            </a:r>
            <a:r>
              <a:rPr lang="it-IT" sz="2000" b="1" i="1" dirty="0" err="1"/>
              <a:t>Pallotto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23F33B3-4C01-423B-92F3-29BE6A773A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" t="2742"/>
          <a:stretch/>
        </p:blipFill>
        <p:spPr>
          <a:xfrm>
            <a:off x="649356" y="927651"/>
            <a:ext cx="5554495" cy="431243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5105CAA-2BDC-43AA-87BA-C3EE17F664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2"/>
          <a:stretch/>
        </p:blipFill>
        <p:spPr>
          <a:xfrm>
            <a:off x="6181005" y="927651"/>
            <a:ext cx="5455142" cy="431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03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6" y="6069212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USA-ERIE-16.10.1927-Società di mutuo soccorso - Foto e di seguito elenco nomi</a:t>
            </a:r>
            <a:endParaRPr lang="it-IT" sz="20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62C68D5-58F1-40CA-9C6C-19C4946F96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68"/>
          <a:stretch/>
        </p:blipFill>
        <p:spPr>
          <a:xfrm>
            <a:off x="2001171" y="588733"/>
            <a:ext cx="8189645" cy="527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96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7DEA273-EAAD-4C9E-B6D2-D073251284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50" y="699135"/>
            <a:ext cx="5228333" cy="577520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A4EFA29-F56B-4C1F-908E-3ED5DD862B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4" r="34735"/>
          <a:stretch/>
        </p:blipFill>
        <p:spPr bwMode="auto">
          <a:xfrm>
            <a:off x="6480519" y="699134"/>
            <a:ext cx="4652595" cy="56313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889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7" y="5933787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USA-Anni Venti-</a:t>
            </a:r>
            <a:r>
              <a:rPr lang="it-IT" b="1" i="1" dirty="0" err="1"/>
              <a:t>Tulietta</a:t>
            </a:r>
            <a:r>
              <a:rPr lang="it-IT" b="1" i="1" dirty="0"/>
              <a:t> </a:t>
            </a:r>
            <a:r>
              <a:rPr lang="it-IT" sz="2000" b="1" i="1" dirty="0" err="1"/>
              <a:t>Miraldi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DFE277C-DB16-412C-963B-4655E18A29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7"/>
          <a:stretch/>
        </p:blipFill>
        <p:spPr>
          <a:xfrm>
            <a:off x="2173555" y="590635"/>
            <a:ext cx="3139344" cy="527119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A1F504C-CE80-42C5-ABC8-D2C336E215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9" r="4034"/>
          <a:stretch/>
        </p:blipFill>
        <p:spPr>
          <a:xfrm>
            <a:off x="6879103" y="524103"/>
            <a:ext cx="3432515" cy="533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184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970045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err="1"/>
              <a:t>Monteneresi</a:t>
            </a:r>
            <a:r>
              <a:rPr lang="it-IT" sz="2000" b="1" i="1" dirty="0"/>
              <a:t> in USA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B6FCC54-36F8-40F1-9218-AA66A88E39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32" y="518623"/>
            <a:ext cx="7078736" cy="530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375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7" y="5938263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USA-Nicola Pede-Elisabetta Pallotto e figli</a:t>
            </a:r>
            <a:endParaRPr lang="it-IT" sz="200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1B0DAE2-1BF7-4C84-BBC8-DD404F5AAB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7" t="7994" r="10326" b="17350"/>
          <a:stretch/>
        </p:blipFill>
        <p:spPr>
          <a:xfrm>
            <a:off x="2670511" y="719682"/>
            <a:ext cx="6850966" cy="496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449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674971" y="5918232"/>
            <a:ext cx="5244797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USA-Anni ’30 - Antonio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2E62575-0330-433C-B9C7-B09DD07D36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0" b="7461"/>
          <a:stretch/>
        </p:blipFill>
        <p:spPr bwMode="auto">
          <a:xfrm>
            <a:off x="1478792" y="539658"/>
            <a:ext cx="3637156" cy="53614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61CB0B7-7332-43B6-8176-E6633D71DE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0" t="861" r="3791" b="3577"/>
          <a:stretch/>
        </p:blipFill>
        <p:spPr>
          <a:xfrm>
            <a:off x="7371451" y="652092"/>
            <a:ext cx="2841694" cy="5270477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E6E1075-C7CE-4382-ACD5-D525429EBE35}"/>
              </a:ext>
            </a:extLst>
          </p:cNvPr>
          <p:cNvSpPr/>
          <p:nvPr/>
        </p:nvSpPr>
        <p:spPr>
          <a:xfrm>
            <a:off x="7716138" y="5918232"/>
            <a:ext cx="21523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Col nipote Saverio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552366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6" y="5867255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USA-Giacomo </a:t>
            </a:r>
            <a:r>
              <a:rPr lang="it-IT" sz="2000" b="1" i="1" dirty="0"/>
              <a:t>Fabrizio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0140F24-DC19-4BFD-B3E9-4486CEF8B3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/>
          <a:stretch/>
        </p:blipFill>
        <p:spPr>
          <a:xfrm>
            <a:off x="4698087" y="441744"/>
            <a:ext cx="2795813" cy="542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12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2" y="604834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USA-Cleveland-anni ’20-Felicita Danese, Angelina e Alessandro Fabrizio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0473925-B044-4297-90DE-7E41C4B27A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135" y="522083"/>
            <a:ext cx="5771726" cy="538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3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978424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Da New York, sul retro delle foto “alla cugina </a:t>
            </a:r>
            <a:r>
              <a:rPr lang="it-IT" sz="2000" b="1" i="1" dirty="0" err="1"/>
              <a:t>Eumelia</a:t>
            </a:r>
            <a:r>
              <a:rPr lang="it-IT" sz="2000" b="1" i="1" dirty="0"/>
              <a:t>”   -    “per zia </a:t>
            </a:r>
            <a:r>
              <a:rPr lang="it-IT" sz="2000" b="1" i="1" dirty="0" err="1"/>
              <a:t>Eumelia</a:t>
            </a:r>
            <a:r>
              <a:rPr lang="it-IT" sz="2000" b="1" i="1" dirty="0"/>
              <a:t>”</a:t>
            </a:r>
            <a:endParaRPr lang="it-IT" sz="2000" dirty="0"/>
          </a:p>
        </p:txBody>
      </p:sp>
      <p:pic>
        <p:nvPicPr>
          <p:cNvPr id="3" name="Immagine 2" descr="Immagine che contiene fotografia, uomo, tuta, cravatta&#10;&#10;Descrizione generata automaticamente">
            <a:extLst>
              <a:ext uri="{FF2B5EF4-FFF2-40B4-BE49-F238E27FC236}">
                <a16:creationId xmlns:a16="http://schemas.microsoft.com/office/drawing/2014/main" id="{7786D223-7C1F-408C-A55D-A82008ABD3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7"/>
          <a:stretch/>
        </p:blipFill>
        <p:spPr>
          <a:xfrm>
            <a:off x="2561807" y="659857"/>
            <a:ext cx="2902634" cy="5225444"/>
          </a:xfrm>
          <a:prstGeom prst="rect">
            <a:avLst/>
          </a:prstGeom>
        </p:spPr>
      </p:pic>
      <p:pic>
        <p:nvPicPr>
          <p:cNvPr id="5" name="Immagine 4" descr="Immagine che contiene tennis, edificio, esterni, donna&#10;&#10;Descrizione generata automaticamente">
            <a:extLst>
              <a:ext uri="{FF2B5EF4-FFF2-40B4-BE49-F238E27FC236}">
                <a16:creationId xmlns:a16="http://schemas.microsoft.com/office/drawing/2014/main" id="{224D2036-72C4-459E-9647-66EEDD1752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"/>
          <a:stretch/>
        </p:blipFill>
        <p:spPr>
          <a:xfrm>
            <a:off x="6727561" y="621884"/>
            <a:ext cx="3179299" cy="526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935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it-IT" dirty="0"/>
          </a:p>
        </p:txBody>
      </p:sp>
      <p:pic>
        <p:nvPicPr>
          <p:cNvPr id="3" name="Immagine 2" descr="Immagine che contiene fotografia, persona, vecchio, nero&#10;&#10;Descrizione generata automaticamente">
            <a:extLst>
              <a:ext uri="{FF2B5EF4-FFF2-40B4-BE49-F238E27FC236}">
                <a16:creationId xmlns:a16="http://schemas.microsoft.com/office/drawing/2014/main" id="{7C0EA0DF-9223-418F-9BCA-F83222557A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" b="1131"/>
          <a:stretch/>
        </p:blipFill>
        <p:spPr>
          <a:xfrm>
            <a:off x="4381748" y="579339"/>
            <a:ext cx="3428492" cy="569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50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7" y="5931707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Domenico Fabrizio, Brescia, 1948</a:t>
            </a:r>
            <a:endParaRPr lang="it-IT" sz="2000" dirty="0"/>
          </a:p>
        </p:txBody>
      </p:sp>
      <p:pic>
        <p:nvPicPr>
          <p:cNvPr id="3" name="Immagine 2" descr="Immagine che contiene esterni, terra, edificio, fotografia&#10;&#10;Descrizione generata automaticamente">
            <a:extLst>
              <a:ext uri="{FF2B5EF4-FFF2-40B4-BE49-F238E27FC236}">
                <a16:creationId xmlns:a16="http://schemas.microsoft.com/office/drawing/2014/main" id="{FFAEE4F6-67D3-4DB8-997B-702E372DA7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79" y="526183"/>
            <a:ext cx="3555830" cy="534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3853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1176" y="6035154"/>
            <a:ext cx="9849634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1883: targa sul campanile</a:t>
            </a:r>
            <a:endParaRPr lang="it-IT" sz="2000"/>
          </a:p>
        </p:txBody>
      </p:sp>
      <p:pic>
        <p:nvPicPr>
          <p:cNvPr id="3" name="Immagine 2" descr="Immagine che contiene edificio&#10;&#10;Descrizione generata automaticamente">
            <a:extLst>
              <a:ext uri="{FF2B5EF4-FFF2-40B4-BE49-F238E27FC236}">
                <a16:creationId xmlns:a16="http://schemas.microsoft.com/office/drawing/2014/main" id="{537683BC-2E5F-46FA-8D67-9DAEBD57BA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220" y="422736"/>
            <a:ext cx="8135546" cy="544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244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Erminio </a:t>
            </a:r>
            <a:r>
              <a:rPr lang="it-IT" sz="2000" b="1" i="1" dirty="0"/>
              <a:t>Del</a:t>
            </a:r>
            <a:r>
              <a:rPr lang="it-IT" b="1" i="1" dirty="0"/>
              <a:t> Sangro</a:t>
            </a:r>
            <a:endParaRPr lang="it-IT" dirty="0"/>
          </a:p>
        </p:txBody>
      </p:sp>
      <p:pic>
        <p:nvPicPr>
          <p:cNvPr id="3" name="Immagine 2" descr="Immagine che contiene uomo, parete, persona, pavimento&#10;&#10;Descrizione generata automaticamente">
            <a:extLst>
              <a:ext uri="{FF2B5EF4-FFF2-40B4-BE49-F238E27FC236}">
                <a16:creationId xmlns:a16="http://schemas.microsoft.com/office/drawing/2014/main" id="{0DA32DC2-04E6-4BC8-B9CE-4E5C4409E7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14" b="10941"/>
          <a:stretch/>
        </p:blipFill>
        <p:spPr bwMode="auto">
          <a:xfrm>
            <a:off x="518256" y="991870"/>
            <a:ext cx="4712409" cy="42142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parete, interni, uomo&#10;&#10;Descrizione generata automaticamente">
            <a:extLst>
              <a:ext uri="{FF2B5EF4-FFF2-40B4-BE49-F238E27FC236}">
                <a16:creationId xmlns:a16="http://schemas.microsoft.com/office/drawing/2014/main" id="{1B2A0000-A102-4C2D-B994-F53C0B9204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" t="32545" r="8280" b="36202"/>
          <a:stretch/>
        </p:blipFill>
        <p:spPr bwMode="auto">
          <a:xfrm>
            <a:off x="5765583" y="1252669"/>
            <a:ext cx="5675631" cy="36926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0304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500830" y="5658608"/>
            <a:ext cx="3713590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1952: Angelo Scalzitti giornalista a Pescara e Sulmona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F2CF5C4-E04D-45B7-98E7-ADD8438150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7" t="3455" b="14970"/>
          <a:stretch/>
        </p:blipFill>
        <p:spPr bwMode="auto">
          <a:xfrm>
            <a:off x="1656839" y="622492"/>
            <a:ext cx="3401573" cy="49668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persona, uomo, vecchio, testo&#10;&#10;Descrizione generata automaticamente">
            <a:extLst>
              <a:ext uri="{FF2B5EF4-FFF2-40B4-BE49-F238E27FC236}">
                <a16:creationId xmlns:a16="http://schemas.microsoft.com/office/drawing/2014/main" id="{6F532AA7-C7C1-44F8-8C38-98CBE13C41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7"/>
          <a:stretch/>
        </p:blipFill>
        <p:spPr bwMode="auto">
          <a:xfrm>
            <a:off x="6307007" y="622492"/>
            <a:ext cx="4916557" cy="51852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73E162F-DDC6-4090-AA3C-7B8D843435CB}"/>
              </a:ext>
            </a:extLst>
          </p:cNvPr>
          <p:cNvSpPr/>
          <p:nvPr/>
        </p:nvSpPr>
        <p:spPr>
          <a:xfrm>
            <a:off x="7707046" y="5966384"/>
            <a:ext cx="21164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Mario Del Sangro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013918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878703" y="5668521"/>
            <a:ext cx="4598939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Anni ’60: Alfredo e </a:t>
            </a:r>
            <a:r>
              <a:rPr lang="it-IT" sz="2000" b="1" i="1" dirty="0" err="1"/>
              <a:t>Eumelio</a:t>
            </a:r>
            <a:r>
              <a:rPr lang="it-IT" sz="2000" b="1" i="1" dirty="0"/>
              <a:t> Fabrizio</a:t>
            </a:r>
            <a:endParaRPr lang="it-IT" sz="2000" dirty="0"/>
          </a:p>
        </p:txBody>
      </p:sp>
      <p:pic>
        <p:nvPicPr>
          <p:cNvPr id="3" name="Immagine 2" descr="Immagine che contiene albero, esterni, persona, fotografia&#10;&#10;Descrizione generata automaticamente">
            <a:extLst>
              <a:ext uri="{FF2B5EF4-FFF2-40B4-BE49-F238E27FC236}">
                <a16:creationId xmlns:a16="http://schemas.microsoft.com/office/drawing/2014/main" id="{BD351D9D-B693-41D9-9716-68F762A2D5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8275" y="1190973"/>
            <a:ext cx="4879797" cy="3659848"/>
          </a:xfrm>
          <a:prstGeom prst="rect">
            <a:avLst/>
          </a:prstGeom>
        </p:spPr>
      </p:pic>
      <p:pic>
        <p:nvPicPr>
          <p:cNvPr id="5" name="Immagine 4" descr="Immagine che contiene esterni, persona, erba, fotografia&#10;&#10;Descrizione generata automaticamente">
            <a:extLst>
              <a:ext uri="{FF2B5EF4-FFF2-40B4-BE49-F238E27FC236}">
                <a16:creationId xmlns:a16="http://schemas.microsoft.com/office/drawing/2014/main" id="{08089556-82E0-4A95-8CA9-45ADFA3179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377" y="1824770"/>
            <a:ext cx="5707805" cy="3208459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70AD90E2-5E22-491F-9553-CED523D00944}"/>
              </a:ext>
            </a:extLst>
          </p:cNvPr>
          <p:cNvSpPr/>
          <p:nvPr/>
        </p:nvSpPr>
        <p:spPr>
          <a:xfrm>
            <a:off x="6559051" y="5091464"/>
            <a:ext cx="4146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Romeo Fabrizio, Adelaide e famiglia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494299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322850" y="5853750"/>
            <a:ext cx="5319836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Giovanni Di Marco – Amina – </a:t>
            </a:r>
            <a:r>
              <a:rPr lang="it-IT" sz="2000" b="1" i="1" dirty="0"/>
              <a:t>Alfredo</a:t>
            </a:r>
            <a:r>
              <a:rPr lang="it-IT" b="1" i="1" dirty="0"/>
              <a:t> e </a:t>
            </a:r>
            <a:r>
              <a:rPr lang="it-IT" b="1" i="1" dirty="0" err="1"/>
              <a:t>Eumelio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BF067D7-9410-48B8-A1B8-BECF784DA9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72" y="567689"/>
            <a:ext cx="3310396" cy="5064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7BABC6A5-8DAF-4B7F-B1DC-C7396E2E23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297" y="567689"/>
            <a:ext cx="3323986" cy="504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1B75609-0017-451E-BAA9-3337545D9F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"/>
          <a:stretch/>
        </p:blipFill>
        <p:spPr bwMode="auto">
          <a:xfrm>
            <a:off x="7827718" y="567690"/>
            <a:ext cx="3691909" cy="49694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DD152DD-D819-431A-ACD4-15C3966023A9}"/>
              </a:ext>
            </a:extLst>
          </p:cNvPr>
          <p:cNvSpPr/>
          <p:nvPr/>
        </p:nvSpPr>
        <p:spPr>
          <a:xfrm>
            <a:off x="7800766" y="5682589"/>
            <a:ext cx="36919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Alberto Fabrizio e Elba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612619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811334" y="5742120"/>
            <a:ext cx="550740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Adelaide, Amina, Vincenzino di Marco e parenti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29DE4C1-E24E-476F-8615-D42CAC24F2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2"/>
          <a:stretch/>
        </p:blipFill>
        <p:spPr bwMode="auto">
          <a:xfrm>
            <a:off x="1376386" y="806079"/>
            <a:ext cx="4377300" cy="46169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6495A20-CACB-4FE2-8883-097286FB95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1" t="2605" b="4534"/>
          <a:stretch/>
        </p:blipFill>
        <p:spPr bwMode="auto">
          <a:xfrm>
            <a:off x="7394919" y="806078"/>
            <a:ext cx="2958902" cy="46169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BEAD378A-5681-429B-B0D8-40DF2AB12D93}"/>
              </a:ext>
            </a:extLst>
          </p:cNvPr>
          <p:cNvSpPr/>
          <p:nvPr/>
        </p:nvSpPr>
        <p:spPr>
          <a:xfrm>
            <a:off x="7026749" y="5557454"/>
            <a:ext cx="3695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i="1" dirty="0"/>
              <a:t>Amina </a:t>
            </a:r>
            <a:r>
              <a:rPr lang="it-IT" b="1" i="1" dirty="0" err="1"/>
              <a:t>Miraldi</a:t>
            </a:r>
            <a:r>
              <a:rPr lang="it-IT" b="1" i="1" dirty="0"/>
              <a:t> con Anna e Adelaide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00666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576660" y="5684782"/>
            <a:ext cx="235155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2000" b="1" i="1" dirty="0"/>
              <a:t>Domenico Di Fiore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0D1EB26-54A5-4E6A-B61F-3D6160C159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 b="5193"/>
          <a:stretch/>
        </p:blipFill>
        <p:spPr bwMode="auto">
          <a:xfrm>
            <a:off x="745588" y="774515"/>
            <a:ext cx="4013698" cy="4430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0E1D1B7-7C1C-43EF-99B6-910D2F07A2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2"/>
          <a:stretch/>
        </p:blipFill>
        <p:spPr bwMode="auto">
          <a:xfrm>
            <a:off x="5008099" y="774514"/>
            <a:ext cx="2672464" cy="4363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D4C85F4-2BCF-4CE4-B955-BFF314D2BAB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5" t="15477" b="13779"/>
          <a:stretch/>
        </p:blipFill>
        <p:spPr bwMode="auto">
          <a:xfrm>
            <a:off x="7863841" y="774514"/>
            <a:ext cx="3582572" cy="436363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B1C8E07C-4C52-4FA7-866C-6F066B3F40EE}"/>
              </a:ext>
            </a:extLst>
          </p:cNvPr>
          <p:cNvSpPr/>
          <p:nvPr/>
        </p:nvSpPr>
        <p:spPr>
          <a:xfrm>
            <a:off x="8773796" y="5259152"/>
            <a:ext cx="17626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i="1" dirty="0"/>
              <a:t>Matteo Di Fiore</a:t>
            </a:r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397DC6E-4F73-49F3-B9C0-BB9BA2286322}"/>
              </a:ext>
            </a:extLst>
          </p:cNvPr>
          <p:cNvSpPr/>
          <p:nvPr/>
        </p:nvSpPr>
        <p:spPr>
          <a:xfrm>
            <a:off x="4449100" y="5313257"/>
            <a:ext cx="3790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i="1" dirty="0"/>
              <a:t>1947: Domenico Di Fiore -di Matteo-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31369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488899" y="4927819"/>
            <a:ext cx="11214199" cy="16312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2000" b="1" i="1" u="sng" dirty="0"/>
              <a:t>Davanti al vecchio Municipio</a:t>
            </a:r>
            <a:r>
              <a:rPr lang="it-IT" sz="2000" b="1" i="1" dirty="0"/>
              <a:t> </a:t>
            </a:r>
            <a:endParaRPr lang="it-IT" sz="2000" dirty="0"/>
          </a:p>
          <a:p>
            <a:r>
              <a:rPr lang="it-IT" sz="2000" b="1" u="sng" dirty="0"/>
              <a:t>Suonatori</a:t>
            </a:r>
            <a:r>
              <a:rPr lang="it-IT" sz="2000" b="1" i="1" u="sng" dirty="0"/>
              <a:t>:</a:t>
            </a:r>
            <a:r>
              <a:rPr lang="it-IT" sz="2000" b="1" i="1" dirty="0"/>
              <a:t> Mario Del Sangro, </a:t>
            </a:r>
            <a:r>
              <a:rPr lang="it-IT" sz="2000" b="1" i="1" dirty="0" err="1"/>
              <a:t>Iacobozzi</a:t>
            </a:r>
            <a:r>
              <a:rPr lang="it-IT" sz="2000" b="1" i="1" dirty="0"/>
              <a:t> Domenico (</a:t>
            </a:r>
            <a:r>
              <a:rPr lang="it-IT" sz="2000" b="1" i="1" dirty="0" err="1"/>
              <a:t>Ur’mungutt</a:t>
            </a:r>
            <a:r>
              <a:rPr lang="it-IT" sz="2000" b="1" i="1" dirty="0"/>
              <a:t>’), Antimo Portanova (</a:t>
            </a:r>
            <a:r>
              <a:rPr lang="it-IT" sz="2000" b="1" i="1" dirty="0" err="1"/>
              <a:t>Cannaun</a:t>
            </a:r>
            <a:r>
              <a:rPr lang="it-IT" sz="2000" b="1" i="1" dirty="0"/>
              <a:t>’).  </a:t>
            </a:r>
            <a:endParaRPr lang="it-IT" sz="2000" dirty="0"/>
          </a:p>
          <a:p>
            <a:r>
              <a:rPr lang="it-IT" sz="2000" b="1" u="sng" dirty="0"/>
              <a:t>Da sinistra</a:t>
            </a:r>
            <a:r>
              <a:rPr lang="it-IT" sz="2000" b="1" i="1" u="sng" dirty="0"/>
              <a:t>:</a:t>
            </a:r>
            <a:r>
              <a:rPr lang="it-IT" sz="2000" b="1" i="1" dirty="0"/>
              <a:t> </a:t>
            </a:r>
            <a:r>
              <a:rPr lang="it-IT" sz="2000" b="1" i="1" dirty="0" err="1"/>
              <a:t>Elduccio</a:t>
            </a:r>
            <a:r>
              <a:rPr lang="it-IT" sz="2000" b="1" i="1" dirty="0"/>
              <a:t> Santilli, Uranio Calvano, Claretto Ziroli, Bastiano </a:t>
            </a:r>
            <a:r>
              <a:rPr lang="it-IT" sz="2000" b="1" i="1" dirty="0" err="1"/>
              <a:t>Tornincasa</a:t>
            </a:r>
            <a:r>
              <a:rPr lang="it-IT" sz="2000" b="1" i="1" dirty="0"/>
              <a:t>, </a:t>
            </a:r>
            <a:r>
              <a:rPr lang="it-IT" sz="2000" b="1" i="1" dirty="0" err="1"/>
              <a:t>Iacobozzi</a:t>
            </a:r>
            <a:r>
              <a:rPr lang="it-IT" sz="2000" b="1" i="1" dirty="0"/>
              <a:t> Florideo, Mario Di Fabio (d’</a:t>
            </a:r>
            <a:r>
              <a:rPr lang="it-IT" sz="2000" b="1" i="1" dirty="0" err="1"/>
              <a:t>Sufia</a:t>
            </a:r>
            <a:r>
              <a:rPr lang="it-IT" sz="2000" b="1" i="1" dirty="0"/>
              <a:t>), Ignazio </a:t>
            </a:r>
            <a:r>
              <a:rPr lang="it-IT" sz="2000" b="1" i="1" dirty="0" err="1"/>
              <a:t>Zuchegna</a:t>
            </a:r>
            <a:r>
              <a:rPr lang="it-IT" sz="2000" b="1" i="1" dirty="0"/>
              <a:t>, Mario Ricchiuti, Nicola Scalzitti, Michele </a:t>
            </a:r>
            <a:r>
              <a:rPr lang="it-IT" sz="2000" b="1" i="1" dirty="0" err="1"/>
              <a:t>Pede</a:t>
            </a:r>
            <a:r>
              <a:rPr lang="it-IT" sz="2000" b="1" i="1" dirty="0"/>
              <a:t>, Enrico </a:t>
            </a:r>
            <a:r>
              <a:rPr lang="it-IT" sz="2000" b="1" i="1" dirty="0" err="1"/>
              <a:t>Freda</a:t>
            </a:r>
            <a:r>
              <a:rPr lang="it-IT" sz="2000" b="1" i="1" dirty="0"/>
              <a:t>, Gerardo Calvano, Ascenzo Caserta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15FF65A-38E5-455D-AD29-9EA8DE8D88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" r="19846" b="28948"/>
          <a:stretch/>
        </p:blipFill>
        <p:spPr bwMode="auto">
          <a:xfrm>
            <a:off x="2841637" y="452853"/>
            <a:ext cx="6508725" cy="44096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28529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731750"/>
            <a:ext cx="9833113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Nicola Scalzitti  - Avvocato a Roma, via Farnese, 7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8680C0B-6BB0-4555-9B81-4B933F1B53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041" y="756918"/>
            <a:ext cx="3322224" cy="4659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536EC76-EC3B-446F-AA06-7956C7D60D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737" y="756918"/>
            <a:ext cx="3513943" cy="48786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8171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1951- Giulio </a:t>
            </a:r>
            <a:r>
              <a:rPr lang="it-IT" sz="2000" b="1" i="1" dirty="0"/>
              <a:t>Scalzitti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AA9212D-8443-499C-A1DC-4AE78B5CA3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709" y="641471"/>
            <a:ext cx="3190582" cy="48438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0135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498628" y="5488557"/>
            <a:ext cx="5084307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“</a:t>
            </a:r>
            <a:r>
              <a:rPr lang="it-IT" sz="2000" b="1" i="1" dirty="0" err="1"/>
              <a:t>Comparizia</a:t>
            </a:r>
            <a:r>
              <a:rPr lang="it-IT" sz="2000" b="1" i="1" dirty="0"/>
              <a:t>”: </a:t>
            </a:r>
            <a:r>
              <a:rPr lang="it-IT" sz="2000" b="1" i="1" dirty="0" err="1"/>
              <a:t>fam</a:t>
            </a:r>
            <a:r>
              <a:rPr lang="it-IT" sz="2000" b="1" i="1" dirty="0"/>
              <a:t>. Di Marco e </a:t>
            </a:r>
            <a:r>
              <a:rPr lang="it-IT" sz="2000" b="1" i="1" dirty="0" err="1"/>
              <a:t>Bonaminio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EC9470A-9B61-4ED3-AA5D-AEBF08186C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9412" r="6617" b="5195"/>
          <a:stretch/>
        </p:blipFill>
        <p:spPr bwMode="auto">
          <a:xfrm>
            <a:off x="1378265" y="710389"/>
            <a:ext cx="3325031" cy="46268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6C2F154-B089-4865-AC23-1155895F45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6" t="16096" r="9281" b="22737"/>
          <a:stretch/>
        </p:blipFill>
        <p:spPr bwMode="auto">
          <a:xfrm>
            <a:off x="6771251" y="753213"/>
            <a:ext cx="3865368" cy="47353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D2F3C69-16EC-4D8B-8D8B-FB2D2D027161}"/>
              </a:ext>
            </a:extLst>
          </p:cNvPr>
          <p:cNvSpPr/>
          <p:nvPr/>
        </p:nvSpPr>
        <p:spPr>
          <a:xfrm>
            <a:off x="5847736" y="5747501"/>
            <a:ext cx="5712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/>
              <a:t>Filomena</a:t>
            </a:r>
            <a:r>
              <a:rPr lang="it-IT" b="1" i="1" dirty="0"/>
              <a:t> Fontanella, Ersilia Di Nicola, Maria Fabrizio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8017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658216" y="5621034"/>
            <a:ext cx="4241334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1905: Aniceto Felice, Emerenziana e Sabina Di Filippo</a:t>
            </a:r>
            <a:endParaRPr lang="it-IT" sz="2000" dirty="0"/>
          </a:p>
        </p:txBody>
      </p:sp>
      <p:pic>
        <p:nvPicPr>
          <p:cNvPr id="3" name="Immagine 2" descr="Immagine che contiene fotografia, vecchio, parete, edificio&#10;&#10;Descrizione generata automaticamente">
            <a:extLst>
              <a:ext uri="{FF2B5EF4-FFF2-40B4-BE49-F238E27FC236}">
                <a16:creationId xmlns:a16="http://schemas.microsoft.com/office/drawing/2014/main" id="{9E10CBCA-C9CE-4ECB-BDEE-D1BA3C0663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4"/>
          <a:stretch/>
        </p:blipFill>
        <p:spPr>
          <a:xfrm>
            <a:off x="2136993" y="529080"/>
            <a:ext cx="3283780" cy="5075210"/>
          </a:xfrm>
          <a:prstGeom prst="rect">
            <a:avLst/>
          </a:prstGeom>
        </p:spPr>
      </p:pic>
      <p:pic>
        <p:nvPicPr>
          <p:cNvPr id="5" name="Immagine 4" descr="Immagine che contiene fotografia, posando, vecchio, gruppo&#10;&#10;Descrizione generata automaticamente">
            <a:extLst>
              <a:ext uri="{FF2B5EF4-FFF2-40B4-BE49-F238E27FC236}">
                <a16:creationId xmlns:a16="http://schemas.microsoft.com/office/drawing/2014/main" id="{9AA9745B-C4EE-4BD9-9A98-A5E1345DB8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6"/>
          <a:stretch/>
        </p:blipFill>
        <p:spPr>
          <a:xfrm>
            <a:off x="6771229" y="529080"/>
            <a:ext cx="3166527" cy="5075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7590E67-0D72-4F26-BD80-D8ADDCBE7000}"/>
              </a:ext>
            </a:extLst>
          </p:cNvPr>
          <p:cNvSpPr/>
          <p:nvPr/>
        </p:nvSpPr>
        <p:spPr>
          <a:xfrm>
            <a:off x="6837537" y="5651812"/>
            <a:ext cx="303391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i="1" dirty="0"/>
              <a:t>Anni Trenta: Scalzitti </a:t>
            </a:r>
            <a:r>
              <a:rPr lang="it-IT" sz="2000" b="1" i="1" dirty="0"/>
              <a:t>Pietro</a:t>
            </a:r>
            <a:r>
              <a:rPr lang="it-IT" b="1" i="1" dirty="0"/>
              <a:t>, Terenzia Di Filippo e figli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4558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2415457" y="5795131"/>
            <a:ext cx="736107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Anni Trenta: Lucia Di Nicola, Onorina Danese e Amina Di Marco</a:t>
            </a:r>
            <a:endParaRPr lang="it-IT" sz="2000" dirty="0"/>
          </a:p>
        </p:txBody>
      </p:sp>
      <p:pic>
        <p:nvPicPr>
          <p:cNvPr id="3" name="Immagine 2" descr="Immagine che contiene edificio, fotografia, vecchio, terra&#10;&#10;Descrizione generata automaticamente">
            <a:extLst>
              <a:ext uri="{FF2B5EF4-FFF2-40B4-BE49-F238E27FC236}">
                <a16:creationId xmlns:a16="http://schemas.microsoft.com/office/drawing/2014/main" id="{09B4CB95-8B4B-41AF-8D34-D483ECA33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7" y="506554"/>
            <a:ext cx="7361073" cy="517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28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262650" y="5853652"/>
            <a:ext cx="1023883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1932: Ada </a:t>
            </a:r>
            <a:r>
              <a:rPr lang="it-IT" sz="2000" b="1" i="1" dirty="0" err="1"/>
              <a:t>Milò</a:t>
            </a:r>
            <a:r>
              <a:rPr lang="it-IT" sz="2000" b="1" i="1" dirty="0"/>
              <a:t> e Saverio Mannarelli            12.12.1949: Livia </a:t>
            </a:r>
            <a:r>
              <a:rPr lang="it-IT" sz="2000" b="1" i="1" dirty="0" err="1"/>
              <a:t>Bonaminio</a:t>
            </a:r>
            <a:r>
              <a:rPr lang="it-IT" sz="2000" b="1" i="1" dirty="0"/>
              <a:t> e Benito Mannarelli</a:t>
            </a:r>
            <a:endParaRPr lang="it-IT" sz="2000" dirty="0"/>
          </a:p>
        </p:txBody>
      </p:sp>
      <p:pic>
        <p:nvPicPr>
          <p:cNvPr id="3" name="Immagine 2" descr="Immagine che contiene edificio, armadietto, interni, gatto&#10;&#10;Descrizione generata automaticamente">
            <a:extLst>
              <a:ext uri="{FF2B5EF4-FFF2-40B4-BE49-F238E27FC236}">
                <a16:creationId xmlns:a16="http://schemas.microsoft.com/office/drawing/2014/main" id="{ECAB0591-4982-460D-BB02-E767AC3398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9" t="6674" r="14723" b="2856"/>
          <a:stretch/>
        </p:blipFill>
        <p:spPr bwMode="auto">
          <a:xfrm rot="5400000">
            <a:off x="887564" y="1365109"/>
            <a:ext cx="5078351" cy="35566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429F9A7-FA5D-4F0E-895B-DC9ABD9C4A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098" y="604238"/>
            <a:ext cx="3704468" cy="50073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0706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1925: Giuliva Iacobozzi, Berardino, Ada, Teodoro, Emo e Oscar Milò</a:t>
            </a:r>
            <a:endParaRPr lang="it-IT" sz="2000"/>
          </a:p>
        </p:txBody>
      </p:sp>
      <p:pic>
        <p:nvPicPr>
          <p:cNvPr id="3" name="Immagine 2" descr="Immagine che contiene interni, fotografia, parete&#10;&#10;Descrizione generata automaticamente">
            <a:extLst>
              <a:ext uri="{FF2B5EF4-FFF2-40B4-BE49-F238E27FC236}">
                <a16:creationId xmlns:a16="http://schemas.microsoft.com/office/drawing/2014/main" id="{FB187CA6-B0C8-44A9-BC12-0CD9E536D6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7" t="5586" r="17431"/>
          <a:stretch/>
        </p:blipFill>
        <p:spPr bwMode="auto">
          <a:xfrm rot="10800000">
            <a:off x="1179437" y="616412"/>
            <a:ext cx="5912889" cy="45886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A84646F-F19F-4829-86F7-56913B0005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727" y="616412"/>
            <a:ext cx="3698602" cy="4588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9696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2518846" y="5836329"/>
            <a:ext cx="27173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1946: Marcella </a:t>
            </a:r>
            <a:r>
              <a:rPr lang="it-IT" sz="2000" b="1" i="1" dirty="0"/>
              <a:t>Scalzitti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B5D180E-FD58-4521-95AF-38416B6C95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0" t="4990"/>
          <a:stretch/>
        </p:blipFill>
        <p:spPr bwMode="auto">
          <a:xfrm>
            <a:off x="2372751" y="621561"/>
            <a:ext cx="3009504" cy="48715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582ABDA-3560-42B8-AA3B-46C4BD726F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745" y="621561"/>
            <a:ext cx="3009504" cy="49580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2437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852808" y="5724792"/>
            <a:ext cx="4461707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Lilia, Celeste e Antonio Di Fiore</a:t>
            </a:r>
            <a:endParaRPr lang="it-IT" sz="20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89BD75E-FE9A-48B4-A5EE-F531BAE292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2"/>
          <a:stretch/>
        </p:blipFill>
        <p:spPr bwMode="auto">
          <a:xfrm>
            <a:off x="1411390" y="460601"/>
            <a:ext cx="3344542" cy="50809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13CE01B-7147-4B13-998D-8D71ED353B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" t="6719" r="9524" b="4545"/>
          <a:stretch/>
        </p:blipFill>
        <p:spPr bwMode="auto">
          <a:xfrm>
            <a:off x="6693936" y="460601"/>
            <a:ext cx="3139381" cy="50877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69115E7-B1F6-4B89-BD2C-765B172BA023}"/>
              </a:ext>
            </a:extLst>
          </p:cNvPr>
          <p:cNvSpPr/>
          <p:nvPr/>
        </p:nvSpPr>
        <p:spPr>
          <a:xfrm>
            <a:off x="7215903" y="5724792"/>
            <a:ext cx="20954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/>
              <a:t>Anastasia </a:t>
            </a:r>
            <a:r>
              <a:rPr lang="it-IT" sz="2000" b="1" i="1" dirty="0" err="1"/>
              <a:t>Miraldi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901141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669752" y="5682589"/>
            <a:ext cx="11118974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1955 a Montenero: Lucia e Domenica </a:t>
            </a:r>
            <a:r>
              <a:rPr lang="it-IT" sz="2000" b="1" i="1" dirty="0" err="1"/>
              <a:t>Procario</a:t>
            </a:r>
            <a:r>
              <a:rPr lang="it-IT" sz="2000" b="1" i="1" dirty="0"/>
              <a:t>   </a:t>
            </a:r>
            <a:endParaRPr lang="it-IT" sz="2000" dirty="0"/>
          </a:p>
          <a:p>
            <a:pPr algn="ctr"/>
            <a:r>
              <a:rPr lang="it-IT" sz="2000" b="1" i="1" dirty="0"/>
              <a:t>1957 a Mulhouse: Lucia </a:t>
            </a:r>
            <a:r>
              <a:rPr lang="it-IT" sz="2000" b="1" i="1" dirty="0" err="1"/>
              <a:t>Procario</a:t>
            </a:r>
            <a:r>
              <a:rPr lang="it-IT" sz="2000" b="1" i="1" dirty="0"/>
              <a:t>, Elisabetta e Tommasina Baldassarre – Lucia e Domenica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7173123-F4DC-40DC-A889-036535C439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52" y="683577"/>
            <a:ext cx="3521177" cy="498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EB8918B-3971-4313-B8BE-E76BA92CC5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093" y="683577"/>
            <a:ext cx="3501814" cy="498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93FF5BC-222E-4A8A-8706-79DF9DC1DA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268" y="683577"/>
            <a:ext cx="3324979" cy="49874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2711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329423" y="5604262"/>
            <a:ext cx="3786457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2000" b="1" i="1" dirty="0"/>
              <a:t>1957: Lucia </a:t>
            </a:r>
            <a:r>
              <a:rPr lang="it-IT" sz="2000" b="1" i="1" dirty="0" err="1"/>
              <a:t>Procario</a:t>
            </a:r>
            <a:r>
              <a:rPr lang="it-IT" sz="2000" b="1" i="1" dirty="0"/>
              <a:t>, Oscar </a:t>
            </a:r>
            <a:r>
              <a:rPr lang="it-IT" sz="2000" b="1" i="1" dirty="0" err="1"/>
              <a:t>Milò</a:t>
            </a:r>
            <a:r>
              <a:rPr lang="it-IT" sz="2000" b="1" i="1" dirty="0"/>
              <a:t>, Maria Ioli e Claudio </a:t>
            </a:r>
            <a:r>
              <a:rPr lang="it-IT" sz="2000" b="1" i="1" dirty="0" err="1"/>
              <a:t>Iacobozzi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E3B4D34-53E4-4037-9819-BB6CD6B148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5"/>
          <a:stretch/>
        </p:blipFill>
        <p:spPr bwMode="auto">
          <a:xfrm>
            <a:off x="1479409" y="899795"/>
            <a:ext cx="3486486" cy="46288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persona, edificio, esterni, fotografia&#10;&#10;Descrizione generata automaticamente">
            <a:extLst>
              <a:ext uri="{FF2B5EF4-FFF2-40B4-BE49-F238E27FC236}">
                <a16:creationId xmlns:a16="http://schemas.microsoft.com/office/drawing/2014/main" id="{95E30F29-993D-498C-BA88-A11FD1D7E1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897" y="1832048"/>
            <a:ext cx="5679309" cy="3193903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313C03EF-0C7A-41EC-BE1E-DF81DF274600}"/>
              </a:ext>
            </a:extLst>
          </p:cNvPr>
          <p:cNvSpPr/>
          <p:nvPr/>
        </p:nvSpPr>
        <p:spPr>
          <a:xfrm>
            <a:off x="5451551" y="520552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b="1" i="1" dirty="0"/>
              <a:t>Inizio anni ’60, Germania: Adorno Scalzitti e Luigi Mazzocco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38644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Lora </a:t>
            </a:r>
            <a:r>
              <a:rPr lang="it-IT" sz="2000" b="1" i="1" dirty="0" err="1"/>
              <a:t>Tetuan</a:t>
            </a:r>
            <a:r>
              <a:rPr lang="it-IT" sz="2000" b="1" i="1" dirty="0"/>
              <a:t>          22.4.1958                              luglio 1958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4A7471C-10FF-4A46-9C65-920D4DFE07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4" t="2027" r="21225" b="2432"/>
          <a:stretch/>
        </p:blipFill>
        <p:spPr bwMode="auto">
          <a:xfrm>
            <a:off x="1938972" y="679890"/>
            <a:ext cx="1702435" cy="48336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6DF8499-7251-447F-96F0-0B5C3E894B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" r="7287" b="5866"/>
          <a:stretch/>
        </p:blipFill>
        <p:spPr bwMode="auto">
          <a:xfrm>
            <a:off x="4147502" y="679889"/>
            <a:ext cx="3274122" cy="4833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magine 5" descr="Immagine che contiene persona, parete, fotografia, uomo&#10;&#10;Descrizione generata automaticamente">
            <a:extLst>
              <a:ext uri="{FF2B5EF4-FFF2-40B4-BE49-F238E27FC236}">
                <a16:creationId xmlns:a16="http://schemas.microsoft.com/office/drawing/2014/main" id="{E29C64E1-2DC2-4638-932B-FEC76FE460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0" t="3497" b="7667"/>
          <a:stretch/>
        </p:blipFill>
        <p:spPr bwMode="auto">
          <a:xfrm>
            <a:off x="7927718" y="679889"/>
            <a:ext cx="3371441" cy="48336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7329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858858" y="5424411"/>
            <a:ext cx="3040870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2000" b="1" i="1" dirty="0"/>
              <a:t>Lora </a:t>
            </a:r>
            <a:r>
              <a:rPr lang="it-IT" sz="2000" b="1" i="1" dirty="0" err="1"/>
              <a:t>Tetuan</a:t>
            </a:r>
            <a:r>
              <a:rPr lang="it-IT" sz="2000" b="1" i="1" dirty="0"/>
              <a:t> a </a:t>
            </a:r>
            <a:r>
              <a:rPr lang="it-IT" sz="2000" b="1" i="1" dirty="0" err="1"/>
              <a:t>Lörrach</a:t>
            </a:r>
            <a:r>
              <a:rPr lang="it-IT" sz="2000" b="1" i="1" dirty="0"/>
              <a:t>                                                                  </a:t>
            </a:r>
            <a:endParaRPr lang="it-IT" sz="2000" dirty="0"/>
          </a:p>
        </p:txBody>
      </p:sp>
      <p:pic>
        <p:nvPicPr>
          <p:cNvPr id="3" name="Immagine 2" descr="Immagine che contiene esterni, terra, erba, edificio&#10;&#10;Descrizione generata automaticamente">
            <a:extLst>
              <a:ext uri="{FF2B5EF4-FFF2-40B4-BE49-F238E27FC236}">
                <a16:creationId xmlns:a16="http://schemas.microsoft.com/office/drawing/2014/main" id="{029326B3-7331-4C70-844D-21F6122590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5" r="3382" b="5498"/>
          <a:stretch/>
        </p:blipFill>
        <p:spPr bwMode="auto">
          <a:xfrm>
            <a:off x="532961" y="1233534"/>
            <a:ext cx="5692664" cy="39389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65725E7-A6A6-467A-AAB4-1DAEEE4706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1" b="8240"/>
          <a:stretch/>
        </p:blipFill>
        <p:spPr bwMode="auto">
          <a:xfrm>
            <a:off x="6466448" y="1233534"/>
            <a:ext cx="5065287" cy="39389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8680F0CB-DC24-4EC6-BCF0-D47943DFCF82}"/>
              </a:ext>
            </a:extLst>
          </p:cNvPr>
          <p:cNvSpPr/>
          <p:nvPr/>
        </p:nvSpPr>
        <p:spPr>
          <a:xfrm>
            <a:off x="7153118" y="5344035"/>
            <a:ext cx="36919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i="1" dirty="0"/>
              <a:t>Basilea: Ferdinando Marra, Aniceto Felice, Filippo </a:t>
            </a:r>
            <a:r>
              <a:rPr lang="it-IT" sz="2000" b="1" i="1" dirty="0" err="1"/>
              <a:t>Pallotto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454360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6" y="5781991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Eusebio De </a:t>
            </a:r>
            <a:r>
              <a:rPr lang="it-IT" sz="2000" b="1" i="1" dirty="0" err="1"/>
              <a:t>Arcangelis</a:t>
            </a:r>
            <a:r>
              <a:rPr lang="it-IT" sz="2000" b="1" i="1" dirty="0"/>
              <a:t>, Nicola e Manfredo </a:t>
            </a:r>
            <a:r>
              <a:rPr lang="it-IT" sz="2000" b="1" i="1" dirty="0" err="1"/>
              <a:t>Ricchiuto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15CEAF9-5F70-411A-A8CE-76A221FC6E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68" b="8911"/>
          <a:stretch/>
        </p:blipFill>
        <p:spPr bwMode="auto">
          <a:xfrm>
            <a:off x="2663597" y="562598"/>
            <a:ext cx="6864793" cy="51199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03604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318250" y="5636985"/>
            <a:ext cx="2843922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1900: Lucia Scalzitti	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3872D23-4051-4661-BA94-A2AD23E86E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9" t="12692" r="7419" b="20577"/>
          <a:stretch/>
        </p:blipFill>
        <p:spPr bwMode="auto">
          <a:xfrm>
            <a:off x="1080963" y="701673"/>
            <a:ext cx="3318497" cy="47003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4E8715A-1D0C-41BB-8312-7D723CF51C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479" y="713738"/>
            <a:ext cx="2955061" cy="4688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 descr="Immagine che contiene parete, persona, interni, uomo&#10;&#10;Descrizione generata automaticamente">
            <a:extLst>
              <a:ext uri="{FF2B5EF4-FFF2-40B4-BE49-F238E27FC236}">
                <a16:creationId xmlns:a16="http://schemas.microsoft.com/office/drawing/2014/main" id="{BD63BC94-F67A-4A49-B328-57D93E34FA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46526" y="1287705"/>
            <a:ext cx="4688257" cy="3516193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CA3C070-3E19-4472-98D2-7686812A5D4F}"/>
              </a:ext>
            </a:extLst>
          </p:cNvPr>
          <p:cNvSpPr/>
          <p:nvPr/>
        </p:nvSpPr>
        <p:spPr>
          <a:xfrm>
            <a:off x="8546489" y="5636985"/>
            <a:ext cx="20883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 err="1"/>
              <a:t>Eumelia</a:t>
            </a:r>
            <a:r>
              <a:rPr lang="it-IT" sz="2000" b="1" i="1" dirty="0"/>
              <a:t>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5844A76-94C2-4037-9CFF-A7BA355B809A}"/>
              </a:ext>
            </a:extLst>
          </p:cNvPr>
          <p:cNvSpPr/>
          <p:nvPr/>
        </p:nvSpPr>
        <p:spPr>
          <a:xfrm>
            <a:off x="4638885" y="5603172"/>
            <a:ext cx="29546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 err="1"/>
              <a:t>Eumelia</a:t>
            </a:r>
            <a:r>
              <a:rPr lang="it-IT" sz="2000" b="1" i="1" dirty="0"/>
              <a:t> e Enzo </a:t>
            </a:r>
            <a:r>
              <a:rPr lang="it-IT" sz="2000" b="1" i="1" dirty="0" err="1"/>
              <a:t>Procario</a:t>
            </a:r>
            <a:r>
              <a:rPr lang="it-IT" sz="2000" b="1" i="1" dirty="0"/>
              <a:t>	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774235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825255" y="5343975"/>
            <a:ext cx="3659843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err="1"/>
              <a:t>Eumelia</a:t>
            </a:r>
            <a:r>
              <a:rPr lang="it-IT" sz="2000" b="1" i="1" dirty="0"/>
              <a:t> </a:t>
            </a:r>
            <a:r>
              <a:rPr lang="it-IT" sz="2000" b="1" i="1" dirty="0" err="1"/>
              <a:t>Procario</a:t>
            </a:r>
            <a:r>
              <a:rPr lang="it-IT" sz="2000" b="1" i="1" dirty="0"/>
              <a:t>, Maria Fabrizio, Olga Orlando      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A383B55-037C-41FC-9151-23D516C7C7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0" t="10216" r="7832" b="14932"/>
          <a:stretch/>
        </p:blipFill>
        <p:spPr bwMode="auto">
          <a:xfrm>
            <a:off x="1120675" y="673368"/>
            <a:ext cx="3069005" cy="4567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edificio, persona, inpiedi, fotografia&#10;&#10;Descrizione generata automaticamente">
            <a:extLst>
              <a:ext uri="{FF2B5EF4-FFF2-40B4-BE49-F238E27FC236}">
                <a16:creationId xmlns:a16="http://schemas.microsoft.com/office/drawing/2014/main" id="{ECAA1BCC-F725-4E91-8EA2-4EDE809818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254" y="673368"/>
            <a:ext cx="2816578" cy="456785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37B1B96-9E3C-4CAA-A57F-970B8D6BE4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" r="4225" b="4088"/>
          <a:stretch/>
        </p:blipFill>
        <p:spPr bwMode="auto">
          <a:xfrm>
            <a:off x="8028695" y="673367"/>
            <a:ext cx="2983855" cy="46432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3D28379B-1D71-4B1D-97C5-74BD0B16A314}"/>
              </a:ext>
            </a:extLst>
          </p:cNvPr>
          <p:cNvSpPr/>
          <p:nvPr/>
        </p:nvSpPr>
        <p:spPr>
          <a:xfrm>
            <a:off x="4581822" y="5366079"/>
            <a:ext cx="32697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Don Pasquale seminarista    </a:t>
            </a:r>
            <a:endParaRPr lang="it-IT" sz="20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AA9F89C-3764-43A4-ADE1-63D6E1332A6C}"/>
              </a:ext>
            </a:extLst>
          </p:cNvPr>
          <p:cNvSpPr/>
          <p:nvPr/>
        </p:nvSpPr>
        <p:spPr>
          <a:xfrm>
            <a:off x="8126259" y="5429371"/>
            <a:ext cx="27480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1939: Fernanda Scalzitti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698842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651811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Agata e Alessandro Gigliotti</a:t>
            </a:r>
            <a:endParaRPr lang="it-IT" sz="2000" dirty="0"/>
          </a:p>
        </p:txBody>
      </p:sp>
      <p:pic>
        <p:nvPicPr>
          <p:cNvPr id="3" name="Immagine 2" descr="Immagine che contiene uomo, fotografia, parete, inpiedi&#10;&#10;Descrizione generata automaticamente">
            <a:extLst>
              <a:ext uri="{FF2B5EF4-FFF2-40B4-BE49-F238E27FC236}">
                <a16:creationId xmlns:a16="http://schemas.microsoft.com/office/drawing/2014/main" id="{B7E37675-4488-4A22-86DA-02028753E1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51" y="806079"/>
            <a:ext cx="6631727" cy="4748822"/>
          </a:xfrm>
          <a:prstGeom prst="rect">
            <a:avLst/>
          </a:prstGeom>
        </p:spPr>
      </p:pic>
      <p:pic>
        <p:nvPicPr>
          <p:cNvPr id="5" name="Immagine 4" descr="Immagine che contiene interni, oggetto, sedendo, edificio&#10;&#10;Descrizione generata automaticamente">
            <a:extLst>
              <a:ext uri="{FF2B5EF4-FFF2-40B4-BE49-F238E27FC236}">
                <a16:creationId xmlns:a16="http://schemas.microsoft.com/office/drawing/2014/main" id="{C7CE6A26-4DC9-435A-AC16-8E000FED2C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220" y="806079"/>
            <a:ext cx="2849293" cy="474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60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1953: Cartoline stampate per l’erigendo asilo</a:t>
            </a:r>
            <a:endParaRPr lang="it-IT" sz="2000" dirty="0"/>
          </a:p>
        </p:txBody>
      </p:sp>
      <p:pic>
        <p:nvPicPr>
          <p:cNvPr id="3" name="Immagine 2" descr="Immagine che contiene testo, libro&#10;&#10;Descrizione generata automaticamente">
            <a:extLst>
              <a:ext uri="{FF2B5EF4-FFF2-40B4-BE49-F238E27FC236}">
                <a16:creationId xmlns:a16="http://schemas.microsoft.com/office/drawing/2014/main" id="{B3338747-463E-48C7-9E78-C5B428F9CA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6"/>
          <a:stretch/>
        </p:blipFill>
        <p:spPr>
          <a:xfrm>
            <a:off x="1322900" y="688902"/>
            <a:ext cx="3129712" cy="4890270"/>
          </a:xfrm>
          <a:prstGeom prst="rect">
            <a:avLst/>
          </a:prstGeom>
        </p:spPr>
      </p:pic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C185F9E0-1387-4D38-B981-77E01E7E6D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329" y="688902"/>
            <a:ext cx="3129712" cy="476476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FB410E3-28DC-4FBC-B9D3-177ED29CC2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4"/>
          <a:stretch/>
        </p:blipFill>
        <p:spPr bwMode="auto">
          <a:xfrm>
            <a:off x="8410232" y="688903"/>
            <a:ext cx="2843922" cy="48902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630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6" y="586546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Apprendimento dell’igiene all’asilo: lavaggio delle mani</a:t>
            </a:r>
            <a:endParaRPr lang="it-IT" sz="2000" dirty="0"/>
          </a:p>
        </p:txBody>
      </p:sp>
      <p:pic>
        <p:nvPicPr>
          <p:cNvPr id="3" name="Immagine 2" descr="Immagine che contiene interni, fotografia, parete&#10;&#10;Descrizione generata automaticamente">
            <a:extLst>
              <a:ext uri="{FF2B5EF4-FFF2-40B4-BE49-F238E27FC236}">
                <a16:creationId xmlns:a16="http://schemas.microsoft.com/office/drawing/2014/main" id="{9E3E2E02-635D-4768-9CFE-07CF0D5010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2" r="3040" b="9739"/>
          <a:stretch/>
        </p:blipFill>
        <p:spPr bwMode="auto">
          <a:xfrm rot="16200000">
            <a:off x="3488526" y="1416404"/>
            <a:ext cx="5214935" cy="33174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10726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786197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1962-63: asilo infantile</a:t>
            </a:r>
            <a:endParaRPr lang="it-IT" sz="2000" dirty="0"/>
          </a:p>
        </p:txBody>
      </p:sp>
      <p:pic>
        <p:nvPicPr>
          <p:cNvPr id="3" name="Immagine 2" descr="Immagine che contiene persona, sedendo, interni, fotografia&#10;&#10;Descrizione generata automaticamente">
            <a:extLst>
              <a:ext uri="{FF2B5EF4-FFF2-40B4-BE49-F238E27FC236}">
                <a16:creationId xmlns:a16="http://schemas.microsoft.com/office/drawing/2014/main" id="{89B7A846-6398-40A1-A4B7-CBD687005E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8" r="1616" b="3193"/>
          <a:stretch/>
        </p:blipFill>
        <p:spPr bwMode="auto">
          <a:xfrm>
            <a:off x="2574601" y="717860"/>
            <a:ext cx="7042785" cy="49647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26720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2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Bambini dell’asilo davanti al “monumentino”</a:t>
            </a:r>
            <a:endParaRPr lang="it-IT" sz="2000"/>
          </a:p>
        </p:txBody>
      </p:sp>
      <p:pic>
        <p:nvPicPr>
          <p:cNvPr id="3" name="Immagine 2" descr="Immagine che contiene fotografia, persona, terra, posando&#10;&#10;Descrizione generata automaticamente">
            <a:extLst>
              <a:ext uri="{FF2B5EF4-FFF2-40B4-BE49-F238E27FC236}">
                <a16:creationId xmlns:a16="http://schemas.microsoft.com/office/drawing/2014/main" id="{0B6491CA-97E4-4A3E-9695-DA880D4F4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55" y="609131"/>
            <a:ext cx="10890289" cy="458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89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697940" y="5731755"/>
            <a:ext cx="4145185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New York 29.7.1961: </a:t>
            </a:r>
          </a:p>
          <a:p>
            <a:pPr algn="ctr"/>
            <a:r>
              <a:rPr lang="it-IT" sz="2000" b="1" i="1" dirty="0"/>
              <a:t>Don Pasquale e Domenico Fabrizio</a:t>
            </a:r>
            <a:endParaRPr lang="it-IT" sz="2000" dirty="0"/>
          </a:p>
        </p:txBody>
      </p:sp>
      <p:pic>
        <p:nvPicPr>
          <p:cNvPr id="3" name="Immagine 2" descr="Immagine che contiene parete, fotografia, inpiedi, uomo&#10;&#10;Descrizione generata automaticamente">
            <a:extLst>
              <a:ext uri="{FF2B5EF4-FFF2-40B4-BE49-F238E27FC236}">
                <a16:creationId xmlns:a16="http://schemas.microsoft.com/office/drawing/2014/main" id="{151EB1C7-5488-49E6-9CB2-4335355B9E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8" t="4660" r="6142" b="3798"/>
          <a:stretch/>
        </p:blipFill>
        <p:spPr bwMode="auto">
          <a:xfrm>
            <a:off x="845327" y="539718"/>
            <a:ext cx="3850413" cy="51920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esterni, fotografia, edificio, persona&#10;&#10;Descrizione generata automaticamente">
            <a:extLst>
              <a:ext uri="{FF2B5EF4-FFF2-40B4-BE49-F238E27FC236}">
                <a16:creationId xmlns:a16="http://schemas.microsoft.com/office/drawing/2014/main" id="{3780D758-AB2B-4B44-8E9C-475273E75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723" y="757757"/>
            <a:ext cx="6831204" cy="4573889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CB58BCD7-B20D-4EE4-8530-E36F5BB0A5C1}"/>
              </a:ext>
            </a:extLst>
          </p:cNvPr>
          <p:cNvSpPr/>
          <p:nvPr/>
        </p:nvSpPr>
        <p:spPr>
          <a:xfrm>
            <a:off x="6778473" y="5531700"/>
            <a:ext cx="30357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/>
              <a:t>Don Pasquale a Mulhouse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970055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3478279" y="5653526"/>
            <a:ext cx="5235430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Beatrice, Pietro e Domenico Fabrizio, Nicola Scalzitti, Palmarosa Silvia e Giovanni </a:t>
            </a:r>
            <a:r>
              <a:rPr lang="it-IT" sz="2000" b="1" i="1" dirty="0" err="1"/>
              <a:t>Tetuan</a:t>
            </a:r>
            <a:endParaRPr lang="it-IT" sz="2000" dirty="0"/>
          </a:p>
        </p:txBody>
      </p:sp>
      <p:pic>
        <p:nvPicPr>
          <p:cNvPr id="3" name="Immagine 2" descr="Immagine che contiene erba, esterni, persona, cielo&#10;&#10;Descrizione generata automaticamente">
            <a:extLst>
              <a:ext uri="{FF2B5EF4-FFF2-40B4-BE49-F238E27FC236}">
                <a16:creationId xmlns:a16="http://schemas.microsoft.com/office/drawing/2014/main" id="{952CCEF0-DA8C-467A-9157-72C40BB58B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 r="2117" b="3813"/>
          <a:stretch/>
        </p:blipFill>
        <p:spPr bwMode="auto">
          <a:xfrm>
            <a:off x="3598243" y="496588"/>
            <a:ext cx="4995502" cy="5078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70753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1954: San Giovanni a Castello. Colonia estiva dei ragazzi di Montenero</a:t>
            </a:r>
            <a:endParaRPr lang="it-IT" sz="2000" dirty="0"/>
          </a:p>
        </p:txBody>
      </p:sp>
      <p:pic>
        <p:nvPicPr>
          <p:cNvPr id="5" name="Immagine 4" descr="Immagine che contiene vecchio, fotografia, interni, edificio&#10;&#10;Descrizione generata automaticamente">
            <a:extLst>
              <a:ext uri="{FF2B5EF4-FFF2-40B4-BE49-F238E27FC236}">
                <a16:creationId xmlns:a16="http://schemas.microsoft.com/office/drawing/2014/main" id="{13A62A43-7AC3-4DEA-8CAB-748812D595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41633" y="-1069939"/>
            <a:ext cx="4908722" cy="818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943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640386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I “</a:t>
            </a:r>
            <a:r>
              <a:rPr lang="it-IT" sz="2000" b="1" i="1" dirty="0" err="1"/>
              <a:t>Cucul’Band</a:t>
            </a:r>
            <a:r>
              <a:rPr lang="it-IT" sz="2000" b="1" i="1" dirty="0"/>
              <a:t>”: Giuseppe, Mario e Vittorio Scalzitti – Pietro Baldassarre</a:t>
            </a:r>
            <a:endParaRPr lang="it-IT" sz="2000" dirty="0"/>
          </a:p>
        </p:txBody>
      </p:sp>
      <p:pic>
        <p:nvPicPr>
          <p:cNvPr id="3" name="Immagine 2" descr="Immagine che contiene esterni, edificio, persona, musica&#10;&#10;Descrizione generata automaticamente">
            <a:extLst>
              <a:ext uri="{FF2B5EF4-FFF2-40B4-BE49-F238E27FC236}">
                <a16:creationId xmlns:a16="http://schemas.microsoft.com/office/drawing/2014/main" id="{54B7E4A2-16B6-4AAD-8419-699C11E335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0" b="4159"/>
          <a:stretch/>
        </p:blipFill>
        <p:spPr bwMode="auto">
          <a:xfrm>
            <a:off x="3352800" y="543730"/>
            <a:ext cx="5486400" cy="48952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23443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Anni ’50: Lucia </a:t>
            </a:r>
            <a:r>
              <a:rPr lang="it-IT" sz="2000" b="1" i="1" dirty="0" err="1"/>
              <a:t>Pallotto</a:t>
            </a:r>
            <a:r>
              <a:rPr lang="it-IT" sz="2000" b="1" i="1" dirty="0"/>
              <a:t>, Ermanno, Federico, Maria e </a:t>
            </a:r>
            <a:r>
              <a:rPr lang="it-IT" sz="2000" b="1" i="1" dirty="0" err="1"/>
              <a:t>Nedolo</a:t>
            </a:r>
            <a:r>
              <a:rPr lang="it-IT" sz="2000" b="1" i="1" dirty="0"/>
              <a:t> Ziroli </a:t>
            </a:r>
            <a:endParaRPr lang="it-IT" sz="2000" dirty="0"/>
          </a:p>
        </p:txBody>
      </p:sp>
      <p:pic>
        <p:nvPicPr>
          <p:cNvPr id="3" name="Immagine 2" descr="Immagine che contiene persona, fotografia, gruppo, esterni&#10;&#10;Descrizione generata automaticamente">
            <a:extLst>
              <a:ext uri="{FF2B5EF4-FFF2-40B4-BE49-F238E27FC236}">
                <a16:creationId xmlns:a16="http://schemas.microsoft.com/office/drawing/2014/main" id="{2B96E7F6-50EE-4552-AD93-79D74E9E6A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023" y="675951"/>
            <a:ext cx="6673954" cy="477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50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4873910" y="5294347"/>
            <a:ext cx="3673916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Domenica Di Marco</a:t>
            </a:r>
            <a:endParaRPr lang="it-IT" sz="2000" dirty="0"/>
          </a:p>
        </p:txBody>
      </p:sp>
      <p:pic>
        <p:nvPicPr>
          <p:cNvPr id="3" name="Immagine 2" descr="Immagine che contiene fotografia, persona, posando, esterni&#10;&#10;Descrizione generata automaticamente">
            <a:extLst>
              <a:ext uri="{FF2B5EF4-FFF2-40B4-BE49-F238E27FC236}">
                <a16:creationId xmlns:a16="http://schemas.microsoft.com/office/drawing/2014/main" id="{115E070F-C2DA-4AE1-9AE4-4F8B8506D6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39" y="709885"/>
            <a:ext cx="3336291" cy="4863834"/>
          </a:xfrm>
          <a:prstGeom prst="rect">
            <a:avLst/>
          </a:prstGeom>
        </p:spPr>
      </p:pic>
      <p:pic>
        <p:nvPicPr>
          <p:cNvPr id="5" name="Immagine 4" descr="Immagine che contiene persona, fotografia, parete, posando&#10;&#10;Descrizione generata automaticamente">
            <a:extLst>
              <a:ext uri="{FF2B5EF4-FFF2-40B4-BE49-F238E27FC236}">
                <a16:creationId xmlns:a16="http://schemas.microsoft.com/office/drawing/2014/main" id="{DDAAA4EF-BF06-4C92-86F7-82D30615C7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10" y="708822"/>
            <a:ext cx="4242716" cy="4397750"/>
          </a:xfrm>
          <a:prstGeom prst="rect">
            <a:avLst/>
          </a:prstGeom>
        </p:spPr>
      </p:pic>
      <p:pic>
        <p:nvPicPr>
          <p:cNvPr id="6" name="Immagine 5" descr="Immagine che contiene edificio, persona, uomo, fotografia&#10;&#10;Descrizione generata automaticamente">
            <a:extLst>
              <a:ext uri="{FF2B5EF4-FFF2-40B4-BE49-F238E27FC236}">
                <a16:creationId xmlns:a16="http://schemas.microsoft.com/office/drawing/2014/main" id="{E3598128-FF7B-4687-9D84-317768E0F4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0" t="2394" r="3910"/>
          <a:stretch/>
        </p:blipFill>
        <p:spPr bwMode="auto">
          <a:xfrm>
            <a:off x="9076813" y="902272"/>
            <a:ext cx="2371848" cy="46714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D541DC5-CFA8-4899-8124-1AA8DBE3F4EF}"/>
              </a:ext>
            </a:extLst>
          </p:cNvPr>
          <p:cNvSpPr/>
          <p:nvPr/>
        </p:nvSpPr>
        <p:spPr>
          <a:xfrm>
            <a:off x="8313384" y="5694457"/>
            <a:ext cx="34354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/>
              <a:t>Elisabetta Gonnella (</a:t>
            </a:r>
            <a:r>
              <a:rPr lang="it-IT" sz="2000" b="1" i="1" dirty="0" err="1"/>
              <a:t>Sabeitta</a:t>
            </a:r>
            <a:r>
              <a:rPr lang="it-IT" sz="2000" b="1" i="1" dirty="0"/>
              <a:t>)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885955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683558" y="5770084"/>
            <a:ext cx="2365621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Olga Orlando</a:t>
            </a:r>
            <a:endParaRPr lang="it-IT" sz="2000" dirty="0"/>
          </a:p>
        </p:txBody>
      </p:sp>
      <p:pic>
        <p:nvPicPr>
          <p:cNvPr id="3" name="Immagine 2" descr="Immagine che contiene terra, esterni, persona, edificio&#10;&#10;Descrizione generata automaticamente">
            <a:extLst>
              <a:ext uri="{FF2B5EF4-FFF2-40B4-BE49-F238E27FC236}">
                <a16:creationId xmlns:a16="http://schemas.microsoft.com/office/drawing/2014/main" id="{3F9EA921-0DC5-4386-AE5F-260E8DE4EB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35" y="587198"/>
            <a:ext cx="3557669" cy="5095391"/>
          </a:xfrm>
          <a:prstGeom prst="rect">
            <a:avLst/>
          </a:prstGeom>
        </p:spPr>
      </p:pic>
      <p:pic>
        <p:nvPicPr>
          <p:cNvPr id="5" name="Immagine 4" descr="Immagine che contiene fotografia, persona, posando, esterni&#10;&#10;Descrizione generata automaticamente">
            <a:extLst>
              <a:ext uri="{FF2B5EF4-FFF2-40B4-BE49-F238E27FC236}">
                <a16:creationId xmlns:a16="http://schemas.microsoft.com/office/drawing/2014/main" id="{6413F4E1-E372-4E19-BD8F-9125B87E35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6" r="8275" b="3339"/>
          <a:stretch/>
        </p:blipFill>
        <p:spPr bwMode="auto">
          <a:xfrm>
            <a:off x="5259857" y="586034"/>
            <a:ext cx="1672274" cy="50977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magine 5" descr="Immagine che contiene edificio, persona, esterni, uomo&#10;&#10;Descrizione generata automaticamente">
            <a:extLst>
              <a:ext uri="{FF2B5EF4-FFF2-40B4-BE49-F238E27FC236}">
                <a16:creationId xmlns:a16="http://schemas.microsoft.com/office/drawing/2014/main" id="{D397A8C4-FC3C-487B-83EF-9BCEE1576E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8" t="9717" r="15844"/>
          <a:stretch/>
        </p:blipFill>
        <p:spPr bwMode="auto">
          <a:xfrm>
            <a:off x="7803186" y="586034"/>
            <a:ext cx="2526567" cy="51658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4847273A-AE57-4FF6-9B4F-4EC256DDC9A7}"/>
              </a:ext>
            </a:extLst>
          </p:cNvPr>
          <p:cNvSpPr/>
          <p:nvPr/>
        </p:nvSpPr>
        <p:spPr>
          <a:xfrm>
            <a:off x="7656403" y="5851866"/>
            <a:ext cx="28201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Fra’ Felice (Mannarelli) </a:t>
            </a:r>
            <a:endParaRPr lang="it-IT" sz="20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EC503F2-2620-4649-99E3-225A9EF924FB}"/>
              </a:ext>
            </a:extLst>
          </p:cNvPr>
          <p:cNvSpPr/>
          <p:nvPr/>
        </p:nvSpPr>
        <p:spPr>
          <a:xfrm>
            <a:off x="5088699" y="5764060"/>
            <a:ext cx="20145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Silvia Mannarelli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491053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2648914" y="5867255"/>
            <a:ext cx="2309350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Vittorio Gigliotti</a:t>
            </a:r>
            <a:endParaRPr lang="it-IT" sz="2000" dirty="0"/>
          </a:p>
        </p:txBody>
      </p:sp>
      <p:pic>
        <p:nvPicPr>
          <p:cNvPr id="3" name="Immagine 2" descr="Immagine che contiene specchio, parete, interni, finestra&#10;&#10;Descrizione generata automaticamente">
            <a:extLst>
              <a:ext uri="{FF2B5EF4-FFF2-40B4-BE49-F238E27FC236}">
                <a16:creationId xmlns:a16="http://schemas.microsoft.com/office/drawing/2014/main" id="{2C036489-C3FF-41C0-806E-14F7A9F920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t="19318" r="11631" b="28186"/>
          <a:stretch/>
        </p:blipFill>
        <p:spPr bwMode="auto">
          <a:xfrm>
            <a:off x="1687725" y="840461"/>
            <a:ext cx="4231729" cy="48765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interni, tavolo, edificio, parete&#10;&#10;Descrizione generata automaticamente">
            <a:extLst>
              <a:ext uri="{FF2B5EF4-FFF2-40B4-BE49-F238E27FC236}">
                <a16:creationId xmlns:a16="http://schemas.microsoft.com/office/drawing/2014/main" id="{A6668126-9133-4A57-808B-81E8CE369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9" t="25828" r="23621" b="18317"/>
          <a:stretch/>
        </p:blipFill>
        <p:spPr bwMode="auto">
          <a:xfrm>
            <a:off x="6805441" y="806079"/>
            <a:ext cx="3039769" cy="49452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A72DB9AD-6B50-45D5-91E8-CBF70F3AF597}"/>
              </a:ext>
            </a:extLst>
          </p:cNvPr>
          <p:cNvSpPr/>
          <p:nvPr/>
        </p:nvSpPr>
        <p:spPr>
          <a:xfrm>
            <a:off x="7355796" y="5867255"/>
            <a:ext cx="19390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Celeste Gigliotti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845840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17566" y="5851866"/>
            <a:ext cx="2326819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Antonio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  <p:pic>
        <p:nvPicPr>
          <p:cNvPr id="3" name="Immagine 2" descr="Immagine che contiene edificio, fotografia, vecchio, esterni&#10;&#10;Descrizione generata automaticamente">
            <a:extLst>
              <a:ext uri="{FF2B5EF4-FFF2-40B4-BE49-F238E27FC236}">
                <a16:creationId xmlns:a16="http://schemas.microsoft.com/office/drawing/2014/main" id="{C4597AFF-EBAD-44E5-9DDB-69CB58CF6B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52" y="806079"/>
            <a:ext cx="2807448" cy="4933728"/>
          </a:xfrm>
          <a:prstGeom prst="rect">
            <a:avLst/>
          </a:prstGeom>
        </p:spPr>
      </p:pic>
      <p:pic>
        <p:nvPicPr>
          <p:cNvPr id="5" name="Immagine 4" descr="Immagine che contiene esterni, edificio, terra, fotografia&#10;&#10;Descrizione generata automaticamente">
            <a:extLst>
              <a:ext uri="{FF2B5EF4-FFF2-40B4-BE49-F238E27FC236}">
                <a16:creationId xmlns:a16="http://schemas.microsoft.com/office/drawing/2014/main" id="{35A41C17-D2A1-46CC-8DD0-5A4BB62DDF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"/>
          <a:stretch/>
        </p:blipFill>
        <p:spPr>
          <a:xfrm>
            <a:off x="4318782" y="806079"/>
            <a:ext cx="3267725" cy="4876510"/>
          </a:xfrm>
          <a:prstGeom prst="rect">
            <a:avLst/>
          </a:prstGeom>
        </p:spPr>
      </p:pic>
      <p:pic>
        <p:nvPicPr>
          <p:cNvPr id="6" name="Immagine 5" descr="Immagine che contiene persona, fotografia, esterni, gruppo&#10;&#10;Descrizione generata automaticamente">
            <a:extLst>
              <a:ext uri="{FF2B5EF4-FFF2-40B4-BE49-F238E27FC236}">
                <a16:creationId xmlns:a16="http://schemas.microsoft.com/office/drawing/2014/main" id="{420CA52F-50CF-4554-A890-B5E284661F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272" y="806079"/>
            <a:ext cx="3135716" cy="493372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466E952D-6F31-4542-B633-1B98D56825A3}"/>
              </a:ext>
            </a:extLst>
          </p:cNvPr>
          <p:cNvSpPr/>
          <p:nvPr/>
        </p:nvSpPr>
        <p:spPr>
          <a:xfrm>
            <a:off x="8453988" y="5882644"/>
            <a:ext cx="29393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/>
              <a:t>Con le figlie Elba e Lucia</a:t>
            </a:r>
            <a:endParaRPr lang="it-IT" sz="20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23DEB57-20BE-4A81-AA4E-01949142EA42}"/>
              </a:ext>
            </a:extLst>
          </p:cNvPr>
          <p:cNvSpPr/>
          <p:nvPr/>
        </p:nvSpPr>
        <p:spPr>
          <a:xfrm>
            <a:off x="4796606" y="5739807"/>
            <a:ext cx="25987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Con Concetta Scalzitti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58212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036750" y="5396959"/>
            <a:ext cx="4489837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Antonio, Concetta e Lucia </a:t>
            </a:r>
            <a:r>
              <a:rPr lang="it-IT" sz="2000" b="1" i="1" dirty="0" err="1"/>
              <a:t>Procario</a:t>
            </a:r>
            <a:r>
              <a:rPr lang="it-IT" sz="2000" b="1" i="1" dirty="0"/>
              <a:t>; Clemente e Maria Del Sangro, Anacleto</a:t>
            </a:r>
            <a:endParaRPr lang="it-IT" sz="2000" dirty="0"/>
          </a:p>
        </p:txBody>
      </p:sp>
      <p:pic>
        <p:nvPicPr>
          <p:cNvPr id="3" name="Immagine 2" descr="Immagine che contiene persona, fotografia, posando, inpiedi&#10;&#10;Descrizione generata automaticamente">
            <a:extLst>
              <a:ext uri="{FF2B5EF4-FFF2-40B4-BE49-F238E27FC236}">
                <a16:creationId xmlns:a16="http://schemas.microsoft.com/office/drawing/2014/main" id="{F5EE38AF-66FC-4AE6-8A4E-AB104EAF2F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51"/>
          <a:stretch/>
        </p:blipFill>
        <p:spPr>
          <a:xfrm>
            <a:off x="612705" y="1107098"/>
            <a:ext cx="5337929" cy="4115179"/>
          </a:xfrm>
          <a:prstGeom prst="rect">
            <a:avLst/>
          </a:prstGeom>
        </p:spPr>
      </p:pic>
      <p:pic>
        <p:nvPicPr>
          <p:cNvPr id="5" name="Immagine 4" descr="Immagine che contiene esterni, edificio, terra, persona&#10;&#10;Descrizione generata automaticamente">
            <a:extLst>
              <a:ext uri="{FF2B5EF4-FFF2-40B4-BE49-F238E27FC236}">
                <a16:creationId xmlns:a16="http://schemas.microsoft.com/office/drawing/2014/main" id="{18B9B8F4-C7C5-4FCF-BFC1-FAA609DD14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" r="3849"/>
          <a:stretch/>
        </p:blipFill>
        <p:spPr bwMode="auto">
          <a:xfrm>
            <a:off x="6342405" y="1374385"/>
            <a:ext cx="5236890" cy="3661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5767BF1-96A1-49F7-AAE8-ECF35B24453C}"/>
              </a:ext>
            </a:extLst>
          </p:cNvPr>
          <p:cNvSpPr/>
          <p:nvPr/>
        </p:nvSpPr>
        <p:spPr>
          <a:xfrm>
            <a:off x="6715931" y="5396959"/>
            <a:ext cx="44898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i="1" dirty="0"/>
              <a:t>Maria Del Sangro, Concetta Scalzitti e Antonio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750760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7" y="5809198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err="1"/>
              <a:t>Fam</a:t>
            </a:r>
            <a:r>
              <a:rPr lang="it-IT" sz="2000" b="1" i="1" dirty="0"/>
              <a:t>. Fabrizio, Di Fiore e </a:t>
            </a:r>
            <a:r>
              <a:rPr lang="it-IT" sz="2000" b="1" i="1" dirty="0" err="1"/>
              <a:t>Ricchiuto</a:t>
            </a:r>
            <a:endParaRPr lang="it-IT" sz="2000" dirty="0"/>
          </a:p>
        </p:txBody>
      </p:sp>
      <p:pic>
        <p:nvPicPr>
          <p:cNvPr id="3" name="Immagine 2" descr="Immagine che contiene persona, parete, fotografia, interni&#10;&#10;Descrizione generata automaticamente">
            <a:extLst>
              <a:ext uri="{FF2B5EF4-FFF2-40B4-BE49-F238E27FC236}">
                <a16:creationId xmlns:a16="http://schemas.microsoft.com/office/drawing/2014/main" id="{9B3D278B-F594-41F7-91AF-3A678BCF40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5" r="5108" b="8452"/>
          <a:stretch/>
        </p:blipFill>
        <p:spPr bwMode="auto">
          <a:xfrm>
            <a:off x="3083969" y="493918"/>
            <a:ext cx="6024050" cy="51886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0904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7" y="5316829"/>
            <a:ext cx="9833113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Evangelista e Ivo Mannarelli - Pierino, Domenica e Filippo </a:t>
            </a:r>
            <a:r>
              <a:rPr lang="it-IT" sz="2000" b="1" i="1" dirty="0" err="1"/>
              <a:t>Pallotto</a:t>
            </a:r>
            <a:r>
              <a:rPr lang="it-IT" sz="2000" b="1" i="1" dirty="0"/>
              <a:t> – Filomena e Enza </a:t>
            </a:r>
            <a:r>
              <a:rPr lang="it-IT" sz="2000" b="1" i="1" dirty="0" err="1"/>
              <a:t>Tetuan</a:t>
            </a:r>
            <a:r>
              <a:rPr lang="it-IT" sz="2000" b="1" i="1" dirty="0"/>
              <a:t> – Teodora Zaccagnini – Cecilia e Alfredo e </a:t>
            </a:r>
            <a:r>
              <a:rPr lang="it-IT" sz="2000" b="1" i="1" dirty="0" err="1"/>
              <a:t>Ute</a:t>
            </a:r>
            <a:r>
              <a:rPr lang="it-IT" sz="2000" b="1" i="1" dirty="0"/>
              <a:t> Fabrizio</a:t>
            </a:r>
            <a:endParaRPr lang="it-IT" sz="2000" dirty="0"/>
          </a:p>
        </p:txBody>
      </p:sp>
      <p:pic>
        <p:nvPicPr>
          <p:cNvPr id="3" name="Immagine 2" descr="Immagine che contiene esterni, persona, posando, terra&#10;&#10;Descrizione generata automaticamente">
            <a:extLst>
              <a:ext uri="{FF2B5EF4-FFF2-40B4-BE49-F238E27FC236}">
                <a16:creationId xmlns:a16="http://schemas.microsoft.com/office/drawing/2014/main" id="{F634FEAC-42DE-47AE-BF83-1959FC3363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"/>
          <a:stretch/>
        </p:blipFill>
        <p:spPr>
          <a:xfrm>
            <a:off x="2751739" y="529080"/>
            <a:ext cx="6688510" cy="456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90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1985: Festa dell’Unità a Montenero. Andrea </a:t>
            </a:r>
            <a:r>
              <a:rPr lang="it-IT" sz="2000" b="1" i="1" dirty="0" err="1"/>
              <a:t>Geremicca</a:t>
            </a:r>
            <a:r>
              <a:rPr lang="it-IT" sz="2000" b="1" i="1" dirty="0"/>
              <a:t>. Vincenzo Orlando, Oscar </a:t>
            </a:r>
            <a:r>
              <a:rPr lang="it-IT" sz="2000" b="1" i="1" dirty="0" err="1"/>
              <a:t>Milò</a:t>
            </a:r>
            <a:r>
              <a:rPr lang="it-IT" sz="2000" b="1" i="1" dirty="0"/>
              <a:t>, Giacomo Mannarelli, Giovanni Scalzitti</a:t>
            </a:r>
            <a:endParaRPr lang="it-IT" sz="2000" dirty="0"/>
          </a:p>
        </p:txBody>
      </p:sp>
      <p:pic>
        <p:nvPicPr>
          <p:cNvPr id="3" name="Immagine 2" descr="Immagine che contiene persona, persone, uomo, interni&#10;&#10;Descrizione generata automaticamente">
            <a:extLst>
              <a:ext uri="{FF2B5EF4-FFF2-40B4-BE49-F238E27FC236}">
                <a16:creationId xmlns:a16="http://schemas.microsoft.com/office/drawing/2014/main" id="{065D2CB6-1F9E-4B98-ADA2-D00EF80285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8"/>
          <a:stretch/>
        </p:blipFill>
        <p:spPr bwMode="auto">
          <a:xfrm>
            <a:off x="2474681" y="529080"/>
            <a:ext cx="7242637" cy="48729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02514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480692" y="5446373"/>
            <a:ext cx="4306961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Pierino </a:t>
            </a:r>
            <a:r>
              <a:rPr lang="it-IT" sz="2000" b="1" i="1" dirty="0" err="1"/>
              <a:t>Pallotto</a:t>
            </a:r>
            <a:r>
              <a:rPr lang="it-IT" sz="2000" b="1" i="1" dirty="0"/>
              <a:t> e Angelo </a:t>
            </a:r>
            <a:r>
              <a:rPr lang="it-IT" sz="2000" b="1" i="1" dirty="0" err="1"/>
              <a:t>Bonaminio</a:t>
            </a:r>
            <a:endParaRPr lang="it-IT" sz="2000" dirty="0"/>
          </a:p>
        </p:txBody>
      </p:sp>
      <p:pic>
        <p:nvPicPr>
          <p:cNvPr id="3" name="Immagine 2" descr="Immagine che contiene animale, persona, mammifero, edificio&#10;&#10;Descrizione generata automaticamente">
            <a:extLst>
              <a:ext uri="{FF2B5EF4-FFF2-40B4-BE49-F238E27FC236}">
                <a16:creationId xmlns:a16="http://schemas.microsoft.com/office/drawing/2014/main" id="{C12F5B50-5768-4674-AD32-EA8B4CDAD4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8"/>
          <a:stretch/>
        </p:blipFill>
        <p:spPr bwMode="auto">
          <a:xfrm>
            <a:off x="700859" y="1271391"/>
            <a:ext cx="5866628" cy="39195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persona, fotografia, posando, inpiedi&#10;&#10;Descrizione generata automaticamente">
            <a:extLst>
              <a:ext uri="{FF2B5EF4-FFF2-40B4-BE49-F238E27FC236}">
                <a16:creationId xmlns:a16="http://schemas.microsoft.com/office/drawing/2014/main" id="{4AE06529-6B63-4CFB-83BB-E0E5FCC5CD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3361" r="4204" b="5686"/>
          <a:stretch/>
        </p:blipFill>
        <p:spPr bwMode="auto">
          <a:xfrm>
            <a:off x="7395029" y="815942"/>
            <a:ext cx="3617522" cy="48304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465741F-490D-4D30-89E2-A93AD7977410}"/>
              </a:ext>
            </a:extLst>
          </p:cNvPr>
          <p:cNvSpPr/>
          <p:nvPr/>
        </p:nvSpPr>
        <p:spPr>
          <a:xfrm>
            <a:off x="7163184" y="5697978"/>
            <a:ext cx="40812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i="1" dirty="0"/>
              <a:t>Leonardo e Maria Di Filippo, Palmina </a:t>
            </a:r>
            <a:r>
              <a:rPr lang="it-IT" sz="2000" b="1" i="1" dirty="0" err="1"/>
              <a:t>Iacobozzi</a:t>
            </a:r>
            <a:r>
              <a:rPr lang="it-IT" sz="2000" b="1" i="1" dirty="0"/>
              <a:t> (22.6.1972)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626882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3970898" y="5605644"/>
            <a:ext cx="3784210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Mercurio Santucci, Matteo Di Fiore, Filippo Orlando </a:t>
            </a:r>
          </a:p>
        </p:txBody>
      </p:sp>
      <p:pic>
        <p:nvPicPr>
          <p:cNvPr id="3" name="Immagine 2" descr="Immagine che contiene fotografia, persona, posando, vecchio&#10;&#10;Descrizione generata automaticamente">
            <a:extLst>
              <a:ext uri="{FF2B5EF4-FFF2-40B4-BE49-F238E27FC236}">
                <a16:creationId xmlns:a16="http://schemas.microsoft.com/office/drawing/2014/main" id="{B92F2E56-4E90-434C-9BF8-DDC9E05D7B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7"/>
          <a:stretch/>
        </p:blipFill>
        <p:spPr>
          <a:xfrm>
            <a:off x="699891" y="621945"/>
            <a:ext cx="3337536" cy="4808184"/>
          </a:xfrm>
          <a:prstGeom prst="rect">
            <a:avLst/>
          </a:prstGeom>
        </p:spPr>
      </p:pic>
      <p:pic>
        <p:nvPicPr>
          <p:cNvPr id="5" name="Immagine 4" descr="Immagine che contiene fotografia, vecchio, parete, interni&#10;&#10;Descrizione generata automaticamente">
            <a:extLst>
              <a:ext uri="{FF2B5EF4-FFF2-40B4-BE49-F238E27FC236}">
                <a16:creationId xmlns:a16="http://schemas.microsoft.com/office/drawing/2014/main" id="{F9F84A78-A23E-4ED6-85DF-2779F45540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" t="7349" r="8655" b="11808"/>
          <a:stretch/>
        </p:blipFill>
        <p:spPr bwMode="auto">
          <a:xfrm>
            <a:off x="4297193" y="621945"/>
            <a:ext cx="3131621" cy="47745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magine 5" descr="Immagine che contiene persona, uomo, fotografia&#10;&#10;Descrizione generata automaticamente">
            <a:extLst>
              <a:ext uri="{FF2B5EF4-FFF2-40B4-BE49-F238E27FC236}">
                <a16:creationId xmlns:a16="http://schemas.microsoft.com/office/drawing/2014/main" id="{3AAE7435-E7DC-4A33-A66A-96D7915DF9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54843" y="1222968"/>
            <a:ext cx="4808184" cy="360613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C852EABA-CE6D-46FC-B8EB-19F02F0AE6A8}"/>
              </a:ext>
            </a:extLst>
          </p:cNvPr>
          <p:cNvSpPr/>
          <p:nvPr/>
        </p:nvSpPr>
        <p:spPr>
          <a:xfrm>
            <a:off x="8638275" y="5605644"/>
            <a:ext cx="22413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Mercurio Santucci </a:t>
            </a:r>
            <a:endParaRPr lang="it-IT" sz="20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7F2DE2A-6B46-4E02-B69C-ECA556A1377C}"/>
              </a:ext>
            </a:extLst>
          </p:cNvPr>
          <p:cNvSpPr/>
          <p:nvPr/>
        </p:nvSpPr>
        <p:spPr>
          <a:xfrm>
            <a:off x="1050438" y="5451756"/>
            <a:ext cx="26364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i="1" dirty="0"/>
              <a:t>Anni ’30: Teodoro, Emo e Oscar </a:t>
            </a:r>
            <a:r>
              <a:rPr lang="it-IT" sz="2000" b="1" i="1" dirty="0" err="1"/>
              <a:t>Milò</a:t>
            </a:r>
            <a:r>
              <a:rPr lang="it-IT" sz="2000" b="1" i="1" dirty="0"/>
              <a:t>  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4266344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834046" y="5432415"/>
            <a:ext cx="5434429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Gemma e Palmarosa Fabrizio, Giovanni </a:t>
            </a:r>
            <a:r>
              <a:rPr lang="it-IT" sz="2000" b="1" i="1" dirty="0" err="1"/>
              <a:t>Tetuan</a:t>
            </a:r>
            <a:r>
              <a:rPr lang="it-IT" sz="2000" b="1" i="1" dirty="0"/>
              <a:t> asino con “</a:t>
            </a:r>
            <a:r>
              <a:rPr lang="it-IT" sz="2000" b="1" i="1" dirty="0" err="1"/>
              <a:t>punzie</a:t>
            </a:r>
            <a:r>
              <a:rPr lang="it-IT" sz="2000" b="1" i="1" dirty="0"/>
              <a:t>’” per il trasporto del letame </a:t>
            </a:r>
            <a:endParaRPr lang="it-IT" sz="2000" dirty="0"/>
          </a:p>
        </p:txBody>
      </p:sp>
      <p:pic>
        <p:nvPicPr>
          <p:cNvPr id="3" name="Immagine 2" descr="Immagine che contiene terra, vecchio, fotografia, esterni&#10;&#10;Descrizione generata automaticamente">
            <a:extLst>
              <a:ext uri="{FF2B5EF4-FFF2-40B4-BE49-F238E27FC236}">
                <a16:creationId xmlns:a16="http://schemas.microsoft.com/office/drawing/2014/main" id="{D3D2D2E2-9494-42FA-A8E8-2FF2570ED6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4" t="2332" r="2476" b="9845"/>
          <a:stretch/>
        </p:blipFill>
        <p:spPr bwMode="auto">
          <a:xfrm>
            <a:off x="1179438" y="529080"/>
            <a:ext cx="4743647" cy="48060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persona, esterni, fotografia, terra&#10;&#10;Descrizione generata automaticamente">
            <a:extLst>
              <a:ext uri="{FF2B5EF4-FFF2-40B4-BE49-F238E27FC236}">
                <a16:creationId xmlns:a16="http://schemas.microsoft.com/office/drawing/2014/main" id="{43DF1E9A-7129-4077-86A7-4CC846CA1F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" r="7781" b="4773"/>
          <a:stretch/>
        </p:blipFill>
        <p:spPr bwMode="auto">
          <a:xfrm>
            <a:off x="7636025" y="529080"/>
            <a:ext cx="2907330" cy="49648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E4B399E-DCD3-41C0-894F-EAB9D06BB03A}"/>
              </a:ext>
            </a:extLst>
          </p:cNvPr>
          <p:cNvSpPr/>
          <p:nvPr/>
        </p:nvSpPr>
        <p:spPr>
          <a:xfrm>
            <a:off x="6843503" y="5614536"/>
            <a:ext cx="44923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i="1" dirty="0"/>
              <a:t>Anni ’50: il banditore Saverio Mannarelli con la nipote Carla Scalzitti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058806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423309" y="5693105"/>
            <a:ext cx="4496109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Enzo </a:t>
            </a:r>
            <a:r>
              <a:rPr lang="it-IT" sz="2000" b="1" i="1" dirty="0" err="1"/>
              <a:t>Procario</a:t>
            </a:r>
            <a:r>
              <a:rPr lang="it-IT" sz="2000" b="1" i="1" dirty="0"/>
              <a:t> e Umbertina Di Ianni </a:t>
            </a:r>
            <a:endParaRPr lang="it-IT" sz="2000" dirty="0"/>
          </a:p>
        </p:txBody>
      </p:sp>
      <p:pic>
        <p:nvPicPr>
          <p:cNvPr id="3" name="Immagine 2" descr="Immagine che contiene persona, sedendo, interni, parete&#10;&#10;Descrizione generata automaticamente">
            <a:extLst>
              <a:ext uri="{FF2B5EF4-FFF2-40B4-BE49-F238E27FC236}">
                <a16:creationId xmlns:a16="http://schemas.microsoft.com/office/drawing/2014/main" id="{47E2725F-8F18-4C20-BC67-4E27B15912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6"/>
          <a:stretch/>
        </p:blipFill>
        <p:spPr>
          <a:xfrm rot="5400000">
            <a:off x="1235119" y="1120977"/>
            <a:ext cx="4872491" cy="3780180"/>
          </a:xfrm>
          <a:prstGeom prst="rect">
            <a:avLst/>
          </a:prstGeom>
        </p:spPr>
      </p:pic>
      <p:pic>
        <p:nvPicPr>
          <p:cNvPr id="5" name="Immagine 4" descr="Immagine che contiene terra, vecchio, edificio, fotografia&#10;&#10;Descrizione generata automaticamente">
            <a:extLst>
              <a:ext uri="{FF2B5EF4-FFF2-40B4-BE49-F238E27FC236}">
                <a16:creationId xmlns:a16="http://schemas.microsoft.com/office/drawing/2014/main" id="{54C4233C-08C0-432B-816E-49A5EB56B3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27466" y="1203026"/>
            <a:ext cx="4822243" cy="3616082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0C6D9BC-39FD-4DBE-BE93-7FC6B4898574}"/>
              </a:ext>
            </a:extLst>
          </p:cNvPr>
          <p:cNvSpPr/>
          <p:nvPr/>
        </p:nvSpPr>
        <p:spPr>
          <a:xfrm>
            <a:off x="6496357" y="5539217"/>
            <a:ext cx="38844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i="1" dirty="0"/>
              <a:t>Maestro Enzo con Albina Fabrizio e Maria Di Fiore 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595702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698724" y="5990731"/>
            <a:ext cx="4208116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Teresina Gigliotti e maestra Genuina</a:t>
            </a:r>
            <a:endParaRPr lang="it-IT" sz="2000" dirty="0"/>
          </a:p>
        </p:txBody>
      </p:sp>
      <p:pic>
        <p:nvPicPr>
          <p:cNvPr id="3" name="Immagine 2" descr="Immagine che contiene fotografia, persona, edificio, vecchio&#10;&#10;Descrizione generata automaticamente">
            <a:extLst>
              <a:ext uri="{FF2B5EF4-FFF2-40B4-BE49-F238E27FC236}">
                <a16:creationId xmlns:a16="http://schemas.microsoft.com/office/drawing/2014/main" id="{4A867D7F-0719-44E1-BC83-1E43FAD80A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"/>
          <a:stretch/>
        </p:blipFill>
        <p:spPr bwMode="auto">
          <a:xfrm>
            <a:off x="2218007" y="556556"/>
            <a:ext cx="3169551" cy="53924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albero, terra, esterni, edificio&#10;&#10;Descrizione generata automaticamente">
            <a:extLst>
              <a:ext uri="{FF2B5EF4-FFF2-40B4-BE49-F238E27FC236}">
                <a16:creationId xmlns:a16="http://schemas.microsoft.com/office/drawing/2014/main" id="{9CD27A56-89AC-408D-BB8D-366588D238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5" t="3109" b="9271"/>
          <a:stretch/>
        </p:blipFill>
        <p:spPr bwMode="auto">
          <a:xfrm>
            <a:off x="6804442" y="665402"/>
            <a:ext cx="3169551" cy="47234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8FEA9EC-A460-411C-9BCB-1FD28559BB9D}"/>
              </a:ext>
            </a:extLst>
          </p:cNvPr>
          <p:cNvSpPr/>
          <p:nvPr/>
        </p:nvSpPr>
        <p:spPr>
          <a:xfrm>
            <a:off x="7169043" y="5548918"/>
            <a:ext cx="2440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Armandina Gigliotti 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80098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6" y="5709966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Quintilia Gigliotti, maestra a Montenero anni ‘60</a:t>
            </a:r>
            <a:endParaRPr lang="it-IT" sz="2000" dirty="0"/>
          </a:p>
        </p:txBody>
      </p:sp>
      <p:pic>
        <p:nvPicPr>
          <p:cNvPr id="3" name="Immagine 2" descr="Immagine che contiene persona, parete, abbigliamento, donna&#10;&#10;Descrizione generata automaticamente">
            <a:extLst>
              <a:ext uri="{FF2B5EF4-FFF2-40B4-BE49-F238E27FC236}">
                <a16:creationId xmlns:a16="http://schemas.microsoft.com/office/drawing/2014/main" id="{C085BA96-0FDF-4655-9134-5A94D2207F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124" y="498937"/>
            <a:ext cx="3887739" cy="518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9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440786" y="4924259"/>
            <a:ext cx="11310425" cy="16312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1945: Maestro Santoro – Francesco </a:t>
            </a:r>
            <a:r>
              <a:rPr lang="it-IT" sz="2000" b="1" i="1" dirty="0" err="1"/>
              <a:t>Miraldi</a:t>
            </a:r>
            <a:r>
              <a:rPr lang="it-IT" sz="2000" b="1" i="1" dirty="0"/>
              <a:t>, Giuseppe </a:t>
            </a:r>
            <a:r>
              <a:rPr lang="it-IT" sz="2000" b="1" i="1" dirty="0" err="1"/>
              <a:t>Iacobozzi</a:t>
            </a:r>
            <a:r>
              <a:rPr lang="it-IT" sz="2000" b="1" i="1" dirty="0"/>
              <a:t>, Luigi </a:t>
            </a:r>
            <a:r>
              <a:rPr lang="it-IT" sz="2000" b="1" i="1" dirty="0" err="1"/>
              <a:t>Ricchiuto</a:t>
            </a:r>
            <a:r>
              <a:rPr lang="it-IT" sz="2000" b="1" i="1" dirty="0"/>
              <a:t>, Manlio Di Marco, Mario Del Sangro, Emilio Orlando, Sandro Gigliotti, Antonio Gonnella, Gaetano De </a:t>
            </a:r>
            <a:r>
              <a:rPr lang="it-IT" sz="2000" b="1" i="1" dirty="0" err="1"/>
              <a:t>Arcangelis</a:t>
            </a:r>
            <a:r>
              <a:rPr lang="it-IT" sz="2000" b="1" i="1" dirty="0"/>
              <a:t>, </a:t>
            </a:r>
          </a:p>
          <a:p>
            <a:pPr algn="ctr"/>
            <a:r>
              <a:rPr lang="it-IT" sz="2000" b="1" i="1" dirty="0"/>
              <a:t>Mario Mannarelli, Clara Di Marco, Lucia </a:t>
            </a:r>
            <a:r>
              <a:rPr lang="it-IT" sz="2000" b="1" i="1" dirty="0" err="1"/>
              <a:t>Procario</a:t>
            </a:r>
            <a:r>
              <a:rPr lang="it-IT" sz="2000" b="1" i="1" dirty="0"/>
              <a:t>, Adelaide Di Marco, Albina </a:t>
            </a:r>
            <a:r>
              <a:rPr lang="it-IT" sz="2000" b="1" i="1" dirty="0" err="1"/>
              <a:t>Iacobozzi</a:t>
            </a:r>
            <a:r>
              <a:rPr lang="it-IT" sz="2000" b="1" i="1" dirty="0"/>
              <a:t>, </a:t>
            </a:r>
          </a:p>
          <a:p>
            <a:pPr algn="ctr"/>
            <a:r>
              <a:rPr lang="it-IT" sz="2000" b="1" i="1" dirty="0"/>
              <a:t>Chiara Caserta, Innocenza Di Nicola, Elina Fabrizio, </a:t>
            </a:r>
            <a:r>
              <a:rPr lang="it-IT" sz="2000" b="1" i="1" dirty="0" err="1"/>
              <a:t>Cassilda</a:t>
            </a:r>
            <a:r>
              <a:rPr lang="it-IT" sz="2000" b="1" i="1" dirty="0"/>
              <a:t> </a:t>
            </a:r>
            <a:r>
              <a:rPr lang="it-IT" sz="2000" b="1" i="1" dirty="0" err="1"/>
              <a:t>Pallotto</a:t>
            </a:r>
            <a:r>
              <a:rPr lang="it-IT" sz="2000" b="1" i="1" dirty="0"/>
              <a:t>, Antonio Gonnella, </a:t>
            </a:r>
          </a:p>
          <a:p>
            <a:pPr algn="ctr"/>
            <a:r>
              <a:rPr lang="it-IT" sz="2000" b="1" i="1" dirty="0"/>
              <a:t>Clemente Fabrizio, Elmo </a:t>
            </a:r>
            <a:r>
              <a:rPr lang="it-IT" sz="2000" b="1" i="1" dirty="0" err="1"/>
              <a:t>Tetuan</a:t>
            </a:r>
            <a:r>
              <a:rPr lang="it-IT" sz="2000" b="1" i="1" dirty="0"/>
              <a:t>…</a:t>
            </a:r>
            <a:endParaRPr lang="it-IT"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E975E46-FB5B-4637-ADD1-E911394721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939" y="529590"/>
            <a:ext cx="6396117" cy="43946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9009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586754" y="5632595"/>
            <a:ext cx="5544919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2000" b="1" i="1" dirty="0"/>
              <a:t>Maestra Armandina, medico condotto Santanelli, maestra Michelina </a:t>
            </a:r>
            <a:r>
              <a:rPr lang="it-IT" sz="2000" b="1" i="1" dirty="0" err="1"/>
              <a:t>Chimienti</a:t>
            </a:r>
            <a:r>
              <a:rPr lang="it-IT" sz="2000" b="1" i="1" dirty="0"/>
              <a:t> (detta La Barese)                                  </a:t>
            </a:r>
            <a:endParaRPr lang="it-IT" sz="2000" dirty="0"/>
          </a:p>
        </p:txBody>
      </p:sp>
      <p:pic>
        <p:nvPicPr>
          <p:cNvPr id="3" name="Immagine 2" descr="Immagine che contiene fotografia, esterni, persona, posando&#10;&#10;Descrizione generata automaticamente">
            <a:extLst>
              <a:ext uri="{FF2B5EF4-FFF2-40B4-BE49-F238E27FC236}">
                <a16:creationId xmlns:a16="http://schemas.microsoft.com/office/drawing/2014/main" id="{DC78935A-76EE-4AA3-A26A-7950B4CE69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" t="3912" r="7679" b="16078"/>
          <a:stretch/>
        </p:blipFill>
        <p:spPr bwMode="auto">
          <a:xfrm>
            <a:off x="1072601" y="517519"/>
            <a:ext cx="4573227" cy="49947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fotografia&#10;&#10;Descrizione generata automaticamente">
            <a:extLst>
              <a:ext uri="{FF2B5EF4-FFF2-40B4-BE49-F238E27FC236}">
                <a16:creationId xmlns:a16="http://schemas.microsoft.com/office/drawing/2014/main" id="{23D873C0-6C83-4E2E-A9DD-4F73E776E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2" r="18614"/>
          <a:stretch/>
        </p:blipFill>
        <p:spPr bwMode="auto">
          <a:xfrm rot="5400000">
            <a:off x="6034862" y="1333941"/>
            <a:ext cx="4971581" cy="33849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7F3058FA-5707-4B02-9795-D9D8B00658C2}"/>
              </a:ext>
            </a:extLst>
          </p:cNvPr>
          <p:cNvSpPr/>
          <p:nvPr/>
        </p:nvSpPr>
        <p:spPr>
          <a:xfrm>
            <a:off x="6811594" y="5786483"/>
            <a:ext cx="34181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Maestro Leopoldo Mannarelli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982760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933254" y="5712247"/>
            <a:ext cx="5165090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Teresina, Maria, </a:t>
            </a:r>
            <a:r>
              <a:rPr lang="it-IT" sz="2000" b="1" i="1" dirty="0" err="1"/>
              <a:t>Fioriggia</a:t>
            </a:r>
            <a:r>
              <a:rPr lang="it-IT" sz="2000" b="1" i="1" dirty="0"/>
              <a:t> e Vetulia Fabrizio</a:t>
            </a:r>
            <a:endParaRPr lang="it-IT" sz="2000" dirty="0"/>
          </a:p>
        </p:txBody>
      </p:sp>
      <p:pic>
        <p:nvPicPr>
          <p:cNvPr id="3" name="Immagine 2" descr="Immagine che contiene fotografia, edificio, finestra, vecchio&#10;&#10;Descrizione generata automaticamente">
            <a:extLst>
              <a:ext uri="{FF2B5EF4-FFF2-40B4-BE49-F238E27FC236}">
                <a16:creationId xmlns:a16="http://schemas.microsoft.com/office/drawing/2014/main" id="{FB01931A-DA43-4E3B-B83C-8A34AD1A37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4" t="19949" r="10231" b="27766"/>
          <a:stretch/>
        </p:blipFill>
        <p:spPr bwMode="auto">
          <a:xfrm>
            <a:off x="1179438" y="733425"/>
            <a:ext cx="4672722" cy="48688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fotografia, persona, parete&#10;&#10;Descrizione generata automaticamente">
            <a:extLst>
              <a:ext uri="{FF2B5EF4-FFF2-40B4-BE49-F238E27FC236}">
                <a16:creationId xmlns:a16="http://schemas.microsoft.com/office/drawing/2014/main" id="{7AFBFE44-2859-4308-A739-0B6B2BFA33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2" b="1889"/>
          <a:stretch/>
        </p:blipFill>
        <p:spPr>
          <a:xfrm>
            <a:off x="7208868" y="620883"/>
            <a:ext cx="3388677" cy="509801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3D39269-6B9D-4EBB-8B3A-2069EFD3D121}"/>
              </a:ext>
            </a:extLst>
          </p:cNvPr>
          <p:cNvSpPr/>
          <p:nvPr/>
        </p:nvSpPr>
        <p:spPr>
          <a:xfrm>
            <a:off x="8009724" y="5867255"/>
            <a:ext cx="17869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Lucia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310891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(da sinistra): Vincenzo Veneziano, Leda e Maria </a:t>
            </a:r>
            <a:r>
              <a:rPr lang="it-IT" sz="2000" b="1" i="1" dirty="0" err="1"/>
              <a:t>Iacobozzi</a:t>
            </a:r>
            <a:r>
              <a:rPr lang="it-IT" sz="2000" b="1" i="1" dirty="0"/>
              <a:t>, Clemente Veneziano, Eleonora Di Nicola, Nicolina Veneziano, Giuseppe </a:t>
            </a:r>
            <a:r>
              <a:rPr lang="it-IT" sz="2000" b="1" i="1" dirty="0" err="1"/>
              <a:t>Iacobozzi</a:t>
            </a:r>
            <a:endParaRPr lang="it-IT" sz="2000" dirty="0"/>
          </a:p>
        </p:txBody>
      </p:sp>
      <p:pic>
        <p:nvPicPr>
          <p:cNvPr id="3" name="Immagine 2" descr="Immagine che contiene persona, pezzo, mano, tenendo&#10;&#10;Descrizione generata automaticamente">
            <a:extLst>
              <a:ext uri="{FF2B5EF4-FFF2-40B4-BE49-F238E27FC236}">
                <a16:creationId xmlns:a16="http://schemas.microsoft.com/office/drawing/2014/main" id="{2A8AABA9-F6B3-49E6-B5D9-293103D33D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2" t="16945" r="3579"/>
          <a:stretch/>
        </p:blipFill>
        <p:spPr bwMode="auto">
          <a:xfrm rot="16200000">
            <a:off x="3530556" y="52593"/>
            <a:ext cx="5130876" cy="6129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92850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2" y="590653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Giovanni e Nella </a:t>
            </a:r>
            <a:r>
              <a:rPr lang="it-IT" sz="2000" b="1" i="1" dirty="0" err="1"/>
              <a:t>Tetuan</a:t>
            </a:r>
            <a:r>
              <a:rPr lang="it-IT" sz="2000" b="1" i="1" dirty="0"/>
              <a:t>, Benedetta, Padre Domenico e Ruggiero </a:t>
            </a:r>
            <a:r>
              <a:rPr lang="it-IT" sz="2000" b="1" i="1" dirty="0" err="1"/>
              <a:t>Zuchegna</a:t>
            </a:r>
            <a:endParaRPr lang="it-IT" sz="2000" dirty="0"/>
          </a:p>
        </p:txBody>
      </p:sp>
      <p:pic>
        <p:nvPicPr>
          <p:cNvPr id="3" name="Immagine 2" descr="Immagine che contiene fotografia, esterni, edificio, persona&#10;&#10;Descrizione generata automaticamente">
            <a:extLst>
              <a:ext uri="{FF2B5EF4-FFF2-40B4-BE49-F238E27FC236}">
                <a16:creationId xmlns:a16="http://schemas.microsoft.com/office/drawing/2014/main" id="{5DC379BA-D3E4-412E-9665-43F23E7E47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8" t="16683" r="3950" b="9659"/>
          <a:stretch/>
        </p:blipFill>
        <p:spPr bwMode="auto">
          <a:xfrm>
            <a:off x="3098681" y="551351"/>
            <a:ext cx="5994633" cy="53735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8533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8192" y="5371182"/>
            <a:ext cx="4757128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Cerimonia religiosa col vescovo - </a:t>
            </a:r>
          </a:p>
          <a:p>
            <a:pPr algn="ctr"/>
            <a:r>
              <a:rPr lang="it-IT" sz="2000" b="1" i="1" dirty="0"/>
              <a:t>Sindaco Enzo </a:t>
            </a:r>
            <a:r>
              <a:rPr lang="it-IT" sz="2000" b="1" i="1" dirty="0" err="1"/>
              <a:t>Procario</a:t>
            </a:r>
            <a:r>
              <a:rPr lang="it-IT" sz="2000" b="1" i="1" dirty="0"/>
              <a:t> </a:t>
            </a:r>
            <a:endParaRPr lang="it-IT" sz="2000" dirty="0"/>
          </a:p>
        </p:txBody>
      </p:sp>
      <p:pic>
        <p:nvPicPr>
          <p:cNvPr id="3" name="Immagine 2" descr="Immagine che contiene esterni, persona, fotografia, terra&#10;&#10;Descrizione generata automaticamente">
            <a:extLst>
              <a:ext uri="{FF2B5EF4-FFF2-40B4-BE49-F238E27FC236}">
                <a16:creationId xmlns:a16="http://schemas.microsoft.com/office/drawing/2014/main" id="{8AE7023A-C37A-4017-AA92-F3FDD09E7D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31" y="806079"/>
            <a:ext cx="6025651" cy="4340396"/>
          </a:xfrm>
          <a:prstGeom prst="rect">
            <a:avLst/>
          </a:prstGeom>
        </p:spPr>
      </p:pic>
      <p:pic>
        <p:nvPicPr>
          <p:cNvPr id="5" name="Immagine 4" descr="Immagine che contiene edificio, vecchio, fotografia, esterni&#10;&#10;Descrizione generata automaticamente">
            <a:extLst>
              <a:ext uri="{FF2B5EF4-FFF2-40B4-BE49-F238E27FC236}">
                <a16:creationId xmlns:a16="http://schemas.microsoft.com/office/drawing/2014/main" id="{35AA8771-3104-4C83-ABEE-59987B8766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3" t="3169" b="6702"/>
          <a:stretch/>
        </p:blipFill>
        <p:spPr bwMode="auto">
          <a:xfrm>
            <a:off x="6904917" y="806079"/>
            <a:ext cx="4378101" cy="43403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B8544E8C-836E-478C-880B-4FB3B1C39F64}"/>
              </a:ext>
            </a:extLst>
          </p:cNvPr>
          <p:cNvSpPr/>
          <p:nvPr/>
        </p:nvSpPr>
        <p:spPr>
          <a:xfrm>
            <a:off x="8319203" y="5525070"/>
            <a:ext cx="15495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Gita a Roma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668202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7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err="1"/>
              <a:t>Bighetta</a:t>
            </a:r>
            <a:r>
              <a:rPr lang="it-IT" sz="2000" b="1" i="1" dirty="0"/>
              <a:t>. Antonio </a:t>
            </a:r>
            <a:r>
              <a:rPr lang="it-IT" sz="2000" b="1" i="1" dirty="0" err="1"/>
              <a:t>Ricchiuto</a:t>
            </a:r>
            <a:r>
              <a:rPr lang="it-IT" sz="2000" b="1" i="1" dirty="0"/>
              <a:t>, Clemente Fabrizio e la moglie, Elmo </a:t>
            </a:r>
            <a:r>
              <a:rPr lang="it-IT" sz="2000" b="1" i="1" dirty="0" err="1"/>
              <a:t>Tetuan</a:t>
            </a:r>
            <a:endParaRPr lang="it-IT" sz="2000" dirty="0"/>
          </a:p>
        </p:txBody>
      </p:sp>
      <p:pic>
        <p:nvPicPr>
          <p:cNvPr id="3" name="Immagine 2" descr="Immagine che contiene esterni, cavallo, fotografia, terra&#10;&#10;Descrizione generata automaticamente">
            <a:extLst>
              <a:ext uri="{FF2B5EF4-FFF2-40B4-BE49-F238E27FC236}">
                <a16:creationId xmlns:a16="http://schemas.microsoft.com/office/drawing/2014/main" id="{DE3AAC10-AC7D-4621-A699-B1849B45D1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648" y="523753"/>
            <a:ext cx="8316692" cy="499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507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010626" y="5696656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Montenero, foto senza data</a:t>
            </a:r>
            <a:endParaRPr lang="it-IT" sz="2000" dirty="0"/>
          </a:p>
        </p:txBody>
      </p:sp>
      <p:pic>
        <p:nvPicPr>
          <p:cNvPr id="3" name="Immagine 2" descr="Immagine che contiene esterni, albero, edificio, natura&#10;&#10;Descrizione generata automaticamente">
            <a:extLst>
              <a:ext uri="{FF2B5EF4-FFF2-40B4-BE49-F238E27FC236}">
                <a16:creationId xmlns:a16="http://schemas.microsoft.com/office/drawing/2014/main" id="{518676C3-2A6B-40F0-AF75-1C3F5CFD23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748" y="647817"/>
            <a:ext cx="9092492" cy="47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14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Lucia Ziroli, </a:t>
            </a:r>
            <a:r>
              <a:rPr lang="it-IT" sz="2000" b="1" i="1" dirty="0" err="1"/>
              <a:t>Eumelia</a:t>
            </a:r>
            <a:r>
              <a:rPr lang="it-IT" sz="2000" b="1" i="1" dirty="0"/>
              <a:t> </a:t>
            </a:r>
            <a:r>
              <a:rPr lang="it-IT" sz="2000" b="1" i="1" dirty="0" err="1"/>
              <a:t>Procario</a:t>
            </a:r>
            <a:r>
              <a:rPr lang="it-IT" sz="2000" b="1" i="1" dirty="0"/>
              <a:t> e bambini </a:t>
            </a:r>
          </a:p>
          <a:p>
            <a:pPr algn="ctr"/>
            <a:r>
              <a:rPr lang="it-IT" sz="2000" b="1" i="1" dirty="0"/>
              <a:t>(Peppino, Giacomo, Romeo, Emo, Maria, Ermanno e Albina)                         </a:t>
            </a:r>
            <a:endParaRPr lang="it-IT" sz="2000" dirty="0"/>
          </a:p>
        </p:txBody>
      </p:sp>
      <p:pic>
        <p:nvPicPr>
          <p:cNvPr id="3" name="Immagine 2" descr="Immagine che contiene fotografia, edificio, vecchio, finestra&#10;&#10;Descrizione generata automaticamente">
            <a:extLst>
              <a:ext uri="{FF2B5EF4-FFF2-40B4-BE49-F238E27FC236}">
                <a16:creationId xmlns:a16="http://schemas.microsoft.com/office/drawing/2014/main" id="{4255B1A4-92FE-458F-A023-753EFB92D3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4" t="4156" r="11185" b="7975"/>
          <a:stretch/>
        </p:blipFill>
        <p:spPr bwMode="auto">
          <a:xfrm>
            <a:off x="2617314" y="529080"/>
            <a:ext cx="6957359" cy="5072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13702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537012" y="5624551"/>
            <a:ext cx="5558987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Tommasina Ioli, Lucia </a:t>
            </a:r>
            <a:r>
              <a:rPr lang="it-IT" sz="2000" b="1" i="1" dirty="0" err="1"/>
              <a:t>Pallotto</a:t>
            </a:r>
            <a:r>
              <a:rPr lang="it-IT" sz="2000" b="1" i="1" dirty="0"/>
              <a:t>, Vetulia e Maria Fabrizio, </a:t>
            </a:r>
            <a:r>
              <a:rPr lang="it-IT" sz="2000" b="1" i="1" dirty="0" err="1"/>
              <a:t>Eumelia</a:t>
            </a:r>
            <a:r>
              <a:rPr lang="it-IT" sz="2000" b="1" i="1" dirty="0"/>
              <a:t> </a:t>
            </a:r>
            <a:r>
              <a:rPr lang="it-IT" sz="2000" b="1" i="1" dirty="0" err="1"/>
              <a:t>Procario</a:t>
            </a:r>
            <a:r>
              <a:rPr lang="it-IT" sz="2000" b="1" i="1" dirty="0"/>
              <a:t>, Nicolina Orlando         </a:t>
            </a:r>
            <a:endParaRPr lang="it-IT" sz="2000" dirty="0"/>
          </a:p>
        </p:txBody>
      </p:sp>
      <p:pic>
        <p:nvPicPr>
          <p:cNvPr id="3" name="Immagine 2" descr="Immagine che contiene vecchio, fotografia, parete, edificio&#10;&#10;Descrizione generata automaticamente">
            <a:extLst>
              <a:ext uri="{FF2B5EF4-FFF2-40B4-BE49-F238E27FC236}">
                <a16:creationId xmlns:a16="http://schemas.microsoft.com/office/drawing/2014/main" id="{0388E12A-9A2E-4153-A370-28967D5EA5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75" b="6728"/>
          <a:stretch/>
        </p:blipFill>
        <p:spPr bwMode="auto">
          <a:xfrm>
            <a:off x="1875006" y="525563"/>
            <a:ext cx="2882998" cy="49538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fotografia, persona, vecchio, esterni&#10;&#10;Descrizione generata automaticamente">
            <a:extLst>
              <a:ext uri="{FF2B5EF4-FFF2-40B4-BE49-F238E27FC236}">
                <a16:creationId xmlns:a16="http://schemas.microsoft.com/office/drawing/2014/main" id="{F1681011-A455-4A1C-8223-109E2817AB2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" t="-257" r="1097" b="257"/>
          <a:stretch/>
        </p:blipFill>
        <p:spPr bwMode="auto">
          <a:xfrm>
            <a:off x="7647648" y="680945"/>
            <a:ext cx="3128010" cy="46431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6FD0622-21A6-4930-8895-48622BC27A64}"/>
              </a:ext>
            </a:extLst>
          </p:cNvPr>
          <p:cNvSpPr/>
          <p:nvPr/>
        </p:nvSpPr>
        <p:spPr>
          <a:xfrm>
            <a:off x="7274755" y="5469169"/>
            <a:ext cx="38737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i="1" dirty="0"/>
              <a:t>Maria Fabrizio, </a:t>
            </a:r>
            <a:r>
              <a:rPr lang="it-IT" sz="2000" b="1" i="1" dirty="0" err="1"/>
              <a:t>Cleda</a:t>
            </a:r>
            <a:r>
              <a:rPr lang="it-IT" sz="2000" b="1" i="1" dirty="0"/>
              <a:t> Baldassare e Giustina Scalzitti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4259121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227109" y="5653717"/>
            <a:ext cx="4503910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Maria, Vetulia e Umbertina Fabrizio -</a:t>
            </a:r>
            <a:r>
              <a:rPr lang="it-IT" sz="2000" b="1" i="1" dirty="0" err="1"/>
              <a:t>Eumelia</a:t>
            </a:r>
            <a:r>
              <a:rPr lang="it-IT" sz="2000" b="1" i="1" dirty="0"/>
              <a:t> e Enzo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  <p:pic>
        <p:nvPicPr>
          <p:cNvPr id="3" name="Immagine 2" descr="Immagine che contiene fotografia, mostrando, orologio, interni&#10;&#10;Descrizione generata automaticamente">
            <a:extLst>
              <a:ext uri="{FF2B5EF4-FFF2-40B4-BE49-F238E27FC236}">
                <a16:creationId xmlns:a16="http://schemas.microsoft.com/office/drawing/2014/main" id="{1F178268-FA32-4737-9BD2-97748DFFE0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30" r="5507" b="13697"/>
          <a:stretch/>
        </p:blipFill>
        <p:spPr bwMode="auto">
          <a:xfrm>
            <a:off x="1471728" y="636806"/>
            <a:ext cx="4014672" cy="48769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fotografia, finestra, vecchio, interni&#10;&#10;Descrizione generata automaticamente">
            <a:extLst>
              <a:ext uri="{FF2B5EF4-FFF2-40B4-BE49-F238E27FC236}">
                <a16:creationId xmlns:a16="http://schemas.microsoft.com/office/drawing/2014/main" id="{3619A326-8E38-4336-90F9-F6C3A7B8D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" t="1960" r="1551" b="10469"/>
          <a:stretch/>
        </p:blipFill>
        <p:spPr bwMode="auto">
          <a:xfrm>
            <a:off x="6705602" y="636806"/>
            <a:ext cx="3198053" cy="48839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3AF9A417-8F1C-4353-AE1D-E775149E8312}"/>
              </a:ext>
            </a:extLst>
          </p:cNvPr>
          <p:cNvSpPr/>
          <p:nvPr/>
        </p:nvSpPr>
        <p:spPr>
          <a:xfrm>
            <a:off x="7185251" y="5653717"/>
            <a:ext cx="24570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Matteo Di Fiore 1907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439717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658425" y="5829313"/>
            <a:ext cx="3603572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1910: Matteo e Lucia Di Fiore</a:t>
            </a:r>
            <a:endParaRPr lang="it-IT" sz="2000" dirty="0"/>
          </a:p>
        </p:txBody>
      </p:sp>
      <p:pic>
        <p:nvPicPr>
          <p:cNvPr id="3" name="Immagine 2" descr="Immagine che contiene fotografia, mostrando, parete&#10;&#10;Descrizione generata automaticamente">
            <a:extLst>
              <a:ext uri="{FF2B5EF4-FFF2-40B4-BE49-F238E27FC236}">
                <a16:creationId xmlns:a16="http://schemas.microsoft.com/office/drawing/2014/main" id="{CF3A3EF1-7686-4BBC-9329-9375C9C4F7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4" r="16530" b="20102"/>
          <a:stretch/>
        </p:blipFill>
        <p:spPr bwMode="auto">
          <a:xfrm>
            <a:off x="1588767" y="628577"/>
            <a:ext cx="3742888" cy="51640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fotografia, testo, persona, parete&#10;&#10;Descrizione generata automaticamente">
            <a:extLst>
              <a:ext uri="{FF2B5EF4-FFF2-40B4-BE49-F238E27FC236}">
                <a16:creationId xmlns:a16="http://schemas.microsoft.com/office/drawing/2014/main" id="{D71889E5-3DE6-4814-AB8A-2F646146E9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7"/>
          <a:stretch/>
        </p:blipFill>
        <p:spPr bwMode="auto">
          <a:xfrm>
            <a:off x="6860346" y="628577"/>
            <a:ext cx="3465339" cy="50792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7F5D0BD-4D49-42D3-B522-9958C32355D1}"/>
              </a:ext>
            </a:extLst>
          </p:cNvPr>
          <p:cNvSpPr/>
          <p:nvPr/>
        </p:nvSpPr>
        <p:spPr>
          <a:xfrm>
            <a:off x="7454594" y="5829313"/>
            <a:ext cx="22768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Palmarosa Fabrizio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526815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2954251" y="5775090"/>
            <a:ext cx="5310461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2000" b="1" i="1" dirty="0"/>
              <a:t>Oscar </a:t>
            </a:r>
            <a:r>
              <a:rPr lang="it-IT" sz="2000" b="1" i="1" dirty="0" err="1"/>
              <a:t>Milò</a:t>
            </a:r>
            <a:r>
              <a:rPr lang="it-IT" sz="2000" b="1" i="1" dirty="0"/>
              <a:t>                                        con amici</a:t>
            </a:r>
            <a:endParaRPr lang="it-IT" sz="2000" dirty="0"/>
          </a:p>
        </p:txBody>
      </p:sp>
      <p:pic>
        <p:nvPicPr>
          <p:cNvPr id="3" name="Immagine 2" descr="Immagine che contiene fotografia, uomo, persona, esterni&#10;&#10;Descrizione generata automaticamente">
            <a:extLst>
              <a:ext uri="{FF2B5EF4-FFF2-40B4-BE49-F238E27FC236}">
                <a16:creationId xmlns:a16="http://schemas.microsoft.com/office/drawing/2014/main" id="{828717E4-469D-4CA0-ADBB-EF645C5A17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774" y="477664"/>
            <a:ext cx="3122955" cy="5204925"/>
          </a:xfrm>
          <a:prstGeom prst="rect">
            <a:avLst/>
          </a:prstGeom>
        </p:spPr>
      </p:pic>
      <p:pic>
        <p:nvPicPr>
          <p:cNvPr id="5" name="Immagine 4" descr="Immagine che contiene esterni, fotografia, vecchio, albero&#10;&#10;Descrizione generata automaticamente">
            <a:extLst>
              <a:ext uri="{FF2B5EF4-FFF2-40B4-BE49-F238E27FC236}">
                <a16:creationId xmlns:a16="http://schemas.microsoft.com/office/drawing/2014/main" id="{BC11B195-6C5E-4386-8CE2-5E3339F881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2" b="6567"/>
          <a:stretch/>
        </p:blipFill>
        <p:spPr bwMode="auto">
          <a:xfrm>
            <a:off x="6095994" y="477664"/>
            <a:ext cx="3976474" cy="52974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55986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621035"/>
            <a:ext cx="9833113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Petrino, Alfredo e Pietro </a:t>
            </a:r>
            <a:r>
              <a:rPr lang="it-IT" sz="2000" b="1" i="1" dirty="0" err="1"/>
              <a:t>Tornincasa</a:t>
            </a:r>
            <a:r>
              <a:rPr lang="it-IT" sz="2000" b="1" i="1" dirty="0"/>
              <a:t>, Albino Scalzitti, Giovanni Ricchiuti, Clemente Mannarelli, Isidoro </a:t>
            </a:r>
            <a:r>
              <a:rPr lang="it-IT" sz="2000" b="1" i="1" dirty="0" err="1"/>
              <a:t>Pallotto</a:t>
            </a:r>
            <a:r>
              <a:rPr lang="it-IT" sz="2000" b="1" i="1" dirty="0"/>
              <a:t>… Eusebio De </a:t>
            </a:r>
            <a:r>
              <a:rPr lang="it-IT" sz="2000" b="1" i="1" dirty="0" err="1"/>
              <a:t>Arcangelis</a:t>
            </a:r>
            <a:r>
              <a:rPr lang="it-IT" sz="2000" b="1" i="1" dirty="0"/>
              <a:t>, Michele </a:t>
            </a:r>
            <a:r>
              <a:rPr lang="it-IT" sz="2000" b="1" i="1" dirty="0" err="1"/>
              <a:t>Pede</a:t>
            </a:r>
            <a:r>
              <a:rPr lang="it-IT" sz="2000" b="1" i="1" dirty="0"/>
              <a:t>…</a:t>
            </a:r>
            <a:endParaRPr lang="it-IT" sz="2000" dirty="0"/>
          </a:p>
        </p:txBody>
      </p:sp>
      <p:pic>
        <p:nvPicPr>
          <p:cNvPr id="3" name="Immagine 2" descr="Immagine che contiene edificio, terra, fotografia, esterni&#10;&#10;Descrizione generata automaticamente">
            <a:extLst>
              <a:ext uri="{FF2B5EF4-FFF2-40B4-BE49-F238E27FC236}">
                <a16:creationId xmlns:a16="http://schemas.microsoft.com/office/drawing/2014/main" id="{E535A82E-F220-42E7-B240-4800C0957A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5" r="6918" b="4693"/>
          <a:stretch/>
        </p:blipFill>
        <p:spPr bwMode="auto">
          <a:xfrm>
            <a:off x="2019812" y="529079"/>
            <a:ext cx="7307068" cy="50291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34336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852906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1934</a:t>
            </a:r>
            <a:endParaRPr lang="it-IT" sz="2000"/>
          </a:p>
        </p:txBody>
      </p:sp>
      <p:pic>
        <p:nvPicPr>
          <p:cNvPr id="3" name="Immagine 2" descr="Immagine che contiene fotografia, vecchio, posando, gruppo&#10;&#10;Descrizione generata automaticamente">
            <a:extLst>
              <a:ext uri="{FF2B5EF4-FFF2-40B4-BE49-F238E27FC236}">
                <a16:creationId xmlns:a16="http://schemas.microsoft.com/office/drawing/2014/main" id="{39941A9C-3687-4835-8986-51A28146DD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"/>
          <a:stretch/>
        </p:blipFill>
        <p:spPr>
          <a:xfrm>
            <a:off x="2092019" y="604984"/>
            <a:ext cx="8247735" cy="519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20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927348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Anni ’30: Oreste, Nicola, Giuseppe e Vincenzo Di Marco</a:t>
            </a:r>
            <a:endParaRPr lang="it-IT" sz="2000" dirty="0"/>
          </a:p>
        </p:txBody>
      </p:sp>
      <p:pic>
        <p:nvPicPr>
          <p:cNvPr id="3" name="Immagine 2" descr="Immagine che contiene fotografia, persona, posando, vecchio&#10;&#10;Descrizione generata automaticamente">
            <a:extLst>
              <a:ext uri="{FF2B5EF4-FFF2-40B4-BE49-F238E27FC236}">
                <a16:creationId xmlns:a16="http://schemas.microsoft.com/office/drawing/2014/main" id="{93FFCF77-4A40-4C8E-B71F-E7474AD7E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0"/>
          <a:stretch/>
        </p:blipFill>
        <p:spPr>
          <a:xfrm>
            <a:off x="2205550" y="530542"/>
            <a:ext cx="7780900" cy="529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952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768499" y="5666419"/>
            <a:ext cx="3561374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Pio Gigliotti e Chiara Trigona</a:t>
            </a:r>
            <a:endParaRPr lang="it-IT" sz="2000" dirty="0"/>
          </a:p>
        </p:txBody>
      </p:sp>
      <p:pic>
        <p:nvPicPr>
          <p:cNvPr id="3" name="Immagine 2" descr="Immagine che contiene parete, persona&#10;&#10;Descrizione generata automaticamente">
            <a:extLst>
              <a:ext uri="{FF2B5EF4-FFF2-40B4-BE49-F238E27FC236}">
                <a16:creationId xmlns:a16="http://schemas.microsoft.com/office/drawing/2014/main" id="{78F80FFC-BA04-41F1-87EC-12A7E2F886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6" t="5750" r="21048" b="29084"/>
          <a:stretch/>
        </p:blipFill>
        <p:spPr bwMode="auto">
          <a:xfrm>
            <a:off x="1882164" y="496887"/>
            <a:ext cx="3334044" cy="50278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1235DD5-9858-47F0-8D84-5426CEE15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5" t="15815" r="19393" b="18833"/>
          <a:stretch/>
        </p:blipFill>
        <p:spPr bwMode="auto">
          <a:xfrm rot="16200000">
            <a:off x="6058051" y="1414632"/>
            <a:ext cx="5169531" cy="33340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9854FA4-8B3F-4D98-8A69-EAEBEB802CE9}"/>
              </a:ext>
            </a:extLst>
          </p:cNvPr>
          <p:cNvSpPr/>
          <p:nvPr/>
        </p:nvSpPr>
        <p:spPr>
          <a:xfrm>
            <a:off x="6567728" y="5809641"/>
            <a:ext cx="41501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/>
              <a:t>Quintilia Di Franco, vedova Gigliotti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61397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654454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Sandro e Margherita Gigliotti</a:t>
            </a:r>
            <a:endParaRPr lang="it-IT" sz="2000"/>
          </a:p>
        </p:txBody>
      </p:sp>
      <p:pic>
        <p:nvPicPr>
          <p:cNvPr id="3" name="Immagine 2" descr="Immagine che contiene interni, persona, uomo, parete&#10;&#10;Descrizione generata automaticamente">
            <a:extLst>
              <a:ext uri="{FF2B5EF4-FFF2-40B4-BE49-F238E27FC236}">
                <a16:creationId xmlns:a16="http://schemas.microsoft.com/office/drawing/2014/main" id="{DFA57B45-1354-4229-9053-77FBC9C049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" r="13848"/>
          <a:stretch/>
        </p:blipFill>
        <p:spPr bwMode="auto">
          <a:xfrm>
            <a:off x="2547644" y="570864"/>
            <a:ext cx="7116861" cy="48295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61411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601466" y="5809439"/>
            <a:ext cx="4757128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Roma 5.5.1923: Filomena e Paolo Fabrizio  </a:t>
            </a:r>
            <a:endParaRPr lang="it-IT" sz="2000" dirty="0"/>
          </a:p>
        </p:txBody>
      </p:sp>
      <p:pic>
        <p:nvPicPr>
          <p:cNvPr id="3" name="Immagine 2" descr="Immagine che contiene fotografia, persona, vecchio, inpiedi&#10;&#10;Descrizione generata automaticamente">
            <a:extLst>
              <a:ext uri="{FF2B5EF4-FFF2-40B4-BE49-F238E27FC236}">
                <a16:creationId xmlns:a16="http://schemas.microsoft.com/office/drawing/2014/main" id="{80CF9A58-2576-4B40-B10A-E7EE9D5D9B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743" y="713129"/>
            <a:ext cx="3076574" cy="4983952"/>
          </a:xfrm>
          <a:prstGeom prst="rect">
            <a:avLst/>
          </a:prstGeom>
        </p:spPr>
      </p:pic>
      <p:pic>
        <p:nvPicPr>
          <p:cNvPr id="5" name="Immagine 4" descr="Immagine che contiene fotografia, edificio, tennis, persona&#10;&#10;Descrizione generata automaticamente">
            <a:extLst>
              <a:ext uri="{FF2B5EF4-FFF2-40B4-BE49-F238E27FC236}">
                <a16:creationId xmlns:a16="http://schemas.microsoft.com/office/drawing/2014/main" id="{8EF3DD7F-C3E3-482E-9385-A8936F70CC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8" t="8480" r="8321" b="16730"/>
          <a:stretch/>
        </p:blipFill>
        <p:spPr bwMode="auto">
          <a:xfrm>
            <a:off x="6923456" y="797031"/>
            <a:ext cx="3786795" cy="48161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8EAB4AF-E397-439F-8AE1-02D47B5DBF73}"/>
              </a:ext>
            </a:extLst>
          </p:cNvPr>
          <p:cNvSpPr/>
          <p:nvPr/>
        </p:nvSpPr>
        <p:spPr>
          <a:xfrm>
            <a:off x="6043175" y="5655551"/>
            <a:ext cx="5547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i="1" dirty="0"/>
              <a:t>Margherita </a:t>
            </a:r>
            <a:r>
              <a:rPr lang="it-IT" sz="2000" b="1" i="1" dirty="0" err="1"/>
              <a:t>Rosabianca</a:t>
            </a:r>
            <a:r>
              <a:rPr lang="it-IT" sz="2000" b="1" i="1" dirty="0"/>
              <a:t>, Clemente, Domenica, Giulia e Pierino </a:t>
            </a:r>
            <a:r>
              <a:rPr lang="it-IT" sz="2000" b="1" i="1" dirty="0" err="1"/>
              <a:t>Pallotto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640395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3" name="Immagine 2" descr="Immagine che contiene fotografia, uomo, vecchio, tuta&#10;&#10;Descrizione generata automaticamente">
            <a:extLst>
              <a:ext uri="{FF2B5EF4-FFF2-40B4-BE49-F238E27FC236}">
                <a16:creationId xmlns:a16="http://schemas.microsoft.com/office/drawing/2014/main" id="{564C9141-5848-470E-A1A7-AB1AC2142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24" y="907192"/>
            <a:ext cx="3332882" cy="4319833"/>
          </a:xfrm>
          <a:prstGeom prst="rect">
            <a:avLst/>
          </a:prstGeom>
        </p:spPr>
      </p:pic>
      <p:pic>
        <p:nvPicPr>
          <p:cNvPr id="5" name="Immagine 4" descr="Immagine che contiene uomo, persona, fotografia, tuta&#10;&#10;Descrizione generata automaticamente">
            <a:extLst>
              <a:ext uri="{FF2B5EF4-FFF2-40B4-BE49-F238E27FC236}">
                <a16:creationId xmlns:a16="http://schemas.microsoft.com/office/drawing/2014/main" id="{4EDDBC70-6893-4808-B092-EC7E2DEFD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803" y="1140186"/>
            <a:ext cx="3312395" cy="3853844"/>
          </a:xfrm>
          <a:prstGeom prst="rect">
            <a:avLst/>
          </a:prstGeom>
        </p:spPr>
      </p:pic>
      <p:pic>
        <p:nvPicPr>
          <p:cNvPr id="6" name="Immagine 5" descr="Immagine che contiene persona, fotografia, esterni, inpiedi&#10;&#10;Descrizione generata automaticamente">
            <a:extLst>
              <a:ext uri="{FF2B5EF4-FFF2-40B4-BE49-F238E27FC236}">
                <a16:creationId xmlns:a16="http://schemas.microsoft.com/office/drawing/2014/main" id="{6CBE6FB8-C4B0-495E-A276-D3E6420D68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1052" b="4225"/>
          <a:stretch/>
        </p:blipFill>
        <p:spPr bwMode="auto">
          <a:xfrm>
            <a:off x="8294554" y="693537"/>
            <a:ext cx="3206336" cy="47475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434C00EA-76BB-4D60-896E-F21617A518B9}"/>
              </a:ext>
            </a:extLst>
          </p:cNvPr>
          <p:cNvSpPr/>
          <p:nvPr/>
        </p:nvSpPr>
        <p:spPr>
          <a:xfrm>
            <a:off x="7928368" y="5587362"/>
            <a:ext cx="39387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/>
              <a:t>Giuseppe Ziroli e Pierina Valentini</a:t>
            </a:r>
            <a:endParaRPr lang="it-IT" sz="20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B4B6F28-A57D-425F-8694-0D60DB82D873}"/>
              </a:ext>
            </a:extLst>
          </p:cNvPr>
          <p:cNvSpPr/>
          <p:nvPr/>
        </p:nvSpPr>
        <p:spPr>
          <a:xfrm>
            <a:off x="5176616" y="5105316"/>
            <a:ext cx="1944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Saverio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AABB053-6A9A-40E9-BB4A-EFFCBC4F462A}"/>
              </a:ext>
            </a:extLst>
          </p:cNvPr>
          <p:cNvSpPr/>
          <p:nvPr/>
        </p:nvSpPr>
        <p:spPr>
          <a:xfrm>
            <a:off x="1445314" y="5368042"/>
            <a:ext cx="19504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/>
              <a:t>Filippo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29385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820624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Adelia</a:t>
            </a:r>
            <a:r>
              <a:rPr lang="it-IT" b="1" i="1" dirty="0"/>
              <a:t> </a:t>
            </a:r>
            <a:r>
              <a:rPr lang="it-IT" b="1" i="1" dirty="0" err="1"/>
              <a:t>Bonaminio</a:t>
            </a:r>
            <a:endParaRPr lang="it-IT" dirty="0"/>
          </a:p>
        </p:txBody>
      </p:sp>
      <p:pic>
        <p:nvPicPr>
          <p:cNvPr id="3" name="Immagine 2" descr="Immagine che contiene persona, fotografia, inpiedi, interni&#10;&#10;Descrizione generata automaticamente">
            <a:extLst>
              <a:ext uri="{FF2B5EF4-FFF2-40B4-BE49-F238E27FC236}">
                <a16:creationId xmlns:a16="http://schemas.microsoft.com/office/drawing/2014/main" id="{A304FE83-B9AF-41B5-A568-B340BDEBC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96" y="637266"/>
            <a:ext cx="3320588" cy="5183358"/>
          </a:xfrm>
          <a:prstGeom prst="rect">
            <a:avLst/>
          </a:prstGeom>
        </p:spPr>
      </p:pic>
      <p:pic>
        <p:nvPicPr>
          <p:cNvPr id="5" name="Immagine 4" descr="Immagine che contiene edificio, persona, ombrello, inpiedi&#10;&#10;Descrizione generata automaticamente">
            <a:extLst>
              <a:ext uri="{FF2B5EF4-FFF2-40B4-BE49-F238E27FC236}">
                <a16:creationId xmlns:a16="http://schemas.microsoft.com/office/drawing/2014/main" id="{C3E742A7-371D-44A6-AFCE-926F16DFA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130" y="637266"/>
            <a:ext cx="3226556" cy="524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5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348250" y="5868987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1925: Gelsomina, Adelia e Ida Bonamnio   </a:t>
            </a:r>
            <a:endParaRPr lang="it-IT" sz="2000"/>
          </a:p>
        </p:txBody>
      </p:sp>
      <p:pic>
        <p:nvPicPr>
          <p:cNvPr id="3" name="Immagine 2" descr="Immagine che contiene fotografia, posando, inpiedi, persona&#10;&#10;Descrizione generata automaticamente">
            <a:extLst>
              <a:ext uri="{FF2B5EF4-FFF2-40B4-BE49-F238E27FC236}">
                <a16:creationId xmlns:a16="http://schemas.microsoft.com/office/drawing/2014/main" id="{813B0A31-F816-418C-BA2C-B9C58AB25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100" y="619681"/>
            <a:ext cx="7202660" cy="504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508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1935: Adelia </a:t>
            </a:r>
            <a:r>
              <a:rPr lang="it-IT" sz="2000" b="1" i="1" dirty="0" err="1"/>
              <a:t>Bonaminio</a:t>
            </a:r>
            <a:endParaRPr lang="it-IT" sz="2000" dirty="0"/>
          </a:p>
        </p:txBody>
      </p:sp>
      <p:pic>
        <p:nvPicPr>
          <p:cNvPr id="3" name="Immagine 2" descr="Immagine che contiene albero, esterni, persona, fotografia&#10;&#10;Descrizione generata automaticamente">
            <a:extLst>
              <a:ext uri="{FF2B5EF4-FFF2-40B4-BE49-F238E27FC236}">
                <a16:creationId xmlns:a16="http://schemas.microsoft.com/office/drawing/2014/main" id="{E9DEC814-A55A-44B3-9C55-32E48BB45D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472" y="618782"/>
            <a:ext cx="5313044" cy="494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86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905030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Anni ’20: Antonio </a:t>
            </a:r>
            <a:r>
              <a:rPr lang="it-IT" sz="2000" b="1" i="1" dirty="0" err="1"/>
              <a:t>Procario</a:t>
            </a:r>
            <a:r>
              <a:rPr lang="it-IT" sz="2000" b="1" i="1" dirty="0"/>
              <a:t> e Concetta Scalzitti   -   1925: con i figli  </a:t>
            </a:r>
            <a:endParaRPr lang="it-IT" sz="2000" dirty="0"/>
          </a:p>
        </p:txBody>
      </p:sp>
      <p:pic>
        <p:nvPicPr>
          <p:cNvPr id="3" name="Immagine 2" descr="Immagine che contiene persona, fotografia, vecchio, nero&#10;&#10;Descrizione generata automaticamente">
            <a:extLst>
              <a:ext uri="{FF2B5EF4-FFF2-40B4-BE49-F238E27FC236}">
                <a16:creationId xmlns:a16="http://schemas.microsoft.com/office/drawing/2014/main" id="{377055B0-F595-4CF2-BEFF-D066F4735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751" y="552860"/>
            <a:ext cx="3294258" cy="5043840"/>
          </a:xfrm>
          <a:prstGeom prst="rect">
            <a:avLst/>
          </a:prstGeom>
        </p:spPr>
      </p:pic>
      <p:pic>
        <p:nvPicPr>
          <p:cNvPr id="5" name="Immagine 4" descr="Immagine che contiene fotografia, persona, edificio, esterni&#10;&#10;Descrizione generata automaticamente">
            <a:extLst>
              <a:ext uri="{FF2B5EF4-FFF2-40B4-BE49-F238E27FC236}">
                <a16:creationId xmlns:a16="http://schemas.microsoft.com/office/drawing/2014/main" id="{AB25B74B-B77B-4BCB-83C4-03C4BC8EE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993" y="552859"/>
            <a:ext cx="3577881" cy="504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5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Antonio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  <p:pic>
        <p:nvPicPr>
          <p:cNvPr id="3" name="Immagine 2" descr="Immagine che contiene persona, fotografia, edificio, esterni&#10;&#10;Descrizione generata automaticamente">
            <a:extLst>
              <a:ext uri="{FF2B5EF4-FFF2-40B4-BE49-F238E27FC236}">
                <a16:creationId xmlns:a16="http://schemas.microsoft.com/office/drawing/2014/main" id="{4B7586B7-595A-48B4-AEA0-77DC2EDB5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71" y="775300"/>
            <a:ext cx="3660068" cy="4800595"/>
          </a:xfrm>
          <a:prstGeom prst="rect">
            <a:avLst/>
          </a:prstGeom>
        </p:spPr>
      </p:pic>
      <p:pic>
        <p:nvPicPr>
          <p:cNvPr id="5" name="Immagine 4" descr="Immagine che contiene uomo, persona, tuta, fotografia&#10;&#10;Descrizione generata automaticamente">
            <a:extLst>
              <a:ext uri="{FF2B5EF4-FFF2-40B4-BE49-F238E27FC236}">
                <a16:creationId xmlns:a16="http://schemas.microsoft.com/office/drawing/2014/main" id="{76D2753D-9961-47C1-B9BE-F62BF3FF5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488" y="1192194"/>
            <a:ext cx="2839012" cy="3966806"/>
          </a:xfrm>
          <a:prstGeom prst="rect">
            <a:avLst/>
          </a:prstGeom>
        </p:spPr>
      </p:pic>
      <p:pic>
        <p:nvPicPr>
          <p:cNvPr id="6" name="Immagine 5" descr="Immagine che contiene esterni, fotografia, persona, albero&#10;&#10;Descrizione generata automaticamente">
            <a:extLst>
              <a:ext uri="{FF2B5EF4-FFF2-40B4-BE49-F238E27FC236}">
                <a16:creationId xmlns:a16="http://schemas.microsoft.com/office/drawing/2014/main" id="{E7CCCE3E-CB7F-4D6A-9ADA-206532E025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995" y="1516398"/>
            <a:ext cx="3738334" cy="331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40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330838" y="5713367"/>
            <a:ext cx="3280019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err="1"/>
              <a:t>Eumelia</a:t>
            </a:r>
            <a:r>
              <a:rPr lang="it-IT" sz="2000" b="1" i="1" dirty="0"/>
              <a:t> </a:t>
            </a:r>
            <a:r>
              <a:rPr lang="it-IT" sz="2000" b="1" i="1" dirty="0" err="1"/>
              <a:t>Procario</a:t>
            </a:r>
            <a:r>
              <a:rPr lang="it-IT" sz="2000" b="1" i="1" dirty="0"/>
              <a:t> e famiglia</a:t>
            </a:r>
            <a:endParaRPr lang="it-IT" sz="2000" dirty="0"/>
          </a:p>
        </p:txBody>
      </p:sp>
      <p:pic>
        <p:nvPicPr>
          <p:cNvPr id="3" name="Immagine 2" descr="Immagine che contiene esterni, persona, fotografia, posando&#10;&#10;Descrizione generata automaticamente">
            <a:extLst>
              <a:ext uri="{FF2B5EF4-FFF2-40B4-BE49-F238E27FC236}">
                <a16:creationId xmlns:a16="http://schemas.microsoft.com/office/drawing/2014/main" id="{0C7233DA-D6C6-451C-9200-D3CC42148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49" y="558238"/>
            <a:ext cx="4025998" cy="4955074"/>
          </a:xfrm>
          <a:prstGeom prst="rect">
            <a:avLst/>
          </a:prstGeom>
        </p:spPr>
      </p:pic>
      <p:pic>
        <p:nvPicPr>
          <p:cNvPr id="5" name="Immagine 4" descr="Immagine che contiene esterni, cielo, erba, montagna&#10;&#10;Descrizione generata automaticamente">
            <a:extLst>
              <a:ext uri="{FF2B5EF4-FFF2-40B4-BE49-F238E27FC236}">
                <a16:creationId xmlns:a16="http://schemas.microsoft.com/office/drawing/2014/main" id="{9ACC2472-CC68-40DC-991C-E0738374A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327" y="707086"/>
            <a:ext cx="5229810" cy="465737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A58EED3-7727-4B40-A580-EE61F0F50456}"/>
              </a:ext>
            </a:extLst>
          </p:cNvPr>
          <p:cNvSpPr/>
          <p:nvPr/>
        </p:nvSpPr>
        <p:spPr>
          <a:xfrm>
            <a:off x="7661163" y="5713367"/>
            <a:ext cx="1764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Corte-Anni ‘60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975996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745585" y="5836182"/>
            <a:ext cx="4489842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Fine anni ’40: Emidio e Italo Di Fiore</a:t>
            </a:r>
            <a:endParaRPr lang="it-IT" sz="2000" dirty="0"/>
          </a:p>
        </p:txBody>
      </p:sp>
      <p:pic>
        <p:nvPicPr>
          <p:cNvPr id="3" name="Immagine 2" descr="Immagine che contiene persona, inpiedi, parete, tenendo&#10;&#10;Descrizione generata automaticamente">
            <a:extLst>
              <a:ext uri="{FF2B5EF4-FFF2-40B4-BE49-F238E27FC236}">
                <a16:creationId xmlns:a16="http://schemas.microsoft.com/office/drawing/2014/main" id="{2800EDA1-0248-480C-9E44-E498A7FD6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197" y="729322"/>
            <a:ext cx="2890619" cy="4893496"/>
          </a:xfrm>
          <a:prstGeom prst="rect">
            <a:avLst/>
          </a:prstGeom>
        </p:spPr>
      </p:pic>
      <p:pic>
        <p:nvPicPr>
          <p:cNvPr id="5" name="Immagine 4" descr="Immagine che contiene esterni, albero, donna, persona&#10;&#10;Descrizione generata automaticamente">
            <a:extLst>
              <a:ext uri="{FF2B5EF4-FFF2-40B4-BE49-F238E27FC236}">
                <a16:creationId xmlns:a16="http://schemas.microsoft.com/office/drawing/2014/main" id="{DBC9D19B-64E7-441A-8AE9-B80B7D714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611" y="729322"/>
            <a:ext cx="4955933" cy="489349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302D701-BA48-4AFB-A8C2-41D9CB09E629}"/>
              </a:ext>
            </a:extLst>
          </p:cNvPr>
          <p:cNvSpPr/>
          <p:nvPr/>
        </p:nvSpPr>
        <p:spPr>
          <a:xfrm>
            <a:off x="7237524" y="5882644"/>
            <a:ext cx="28241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/>
              <a:t>Anni ’60: Maria Di Fiore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119697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809198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1932: Funerale del farmacista di Montenero Gaetano De </a:t>
            </a:r>
            <a:r>
              <a:rPr lang="it-IT" sz="2000" b="1" i="1" dirty="0" err="1"/>
              <a:t>Arcangelis</a:t>
            </a:r>
            <a:endParaRPr lang="it-IT" sz="2000" dirty="0"/>
          </a:p>
        </p:txBody>
      </p:sp>
      <p:pic>
        <p:nvPicPr>
          <p:cNvPr id="3" name="Immagine 2" descr="Immagine che contiene fotografia, esterni, persona, gruppo&#10;&#10;Descrizione generata automaticamente">
            <a:extLst>
              <a:ext uri="{FF2B5EF4-FFF2-40B4-BE49-F238E27FC236}">
                <a16:creationId xmlns:a16="http://schemas.microsoft.com/office/drawing/2014/main" id="{98231005-C15A-4C64-A4F1-B73A91075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39" y="527131"/>
            <a:ext cx="7230794" cy="515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99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668521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Alfredo Fabrizio con amici a S. Ilario </a:t>
            </a:r>
            <a:endParaRPr lang="it-IT" sz="2000"/>
          </a:p>
        </p:txBody>
      </p:sp>
      <p:pic>
        <p:nvPicPr>
          <p:cNvPr id="3" name="Immagine 2" descr="Immagine che contiene esterni, erba, fotografia, vecchio&#10;&#10;Descrizione generata automaticamente">
            <a:extLst>
              <a:ext uri="{FF2B5EF4-FFF2-40B4-BE49-F238E27FC236}">
                <a16:creationId xmlns:a16="http://schemas.microsoft.com/office/drawing/2014/main" id="{FBB983A6-5FC6-41A4-9560-3F5394E78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383" y="587399"/>
            <a:ext cx="7825814" cy="491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516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6" y="5925575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Musicisti della famiglia Del Sangro</a:t>
            </a:r>
            <a:endParaRPr lang="it-IT" sz="2000" dirty="0"/>
          </a:p>
        </p:txBody>
      </p:sp>
      <p:pic>
        <p:nvPicPr>
          <p:cNvPr id="3" name="Immagine 2" descr="Immagine che contiene persona, esterni, terra, edificio&#10;&#10;Descrizione generata automaticamente">
            <a:extLst>
              <a:ext uri="{FF2B5EF4-FFF2-40B4-BE49-F238E27FC236}">
                <a16:creationId xmlns:a16="http://schemas.microsoft.com/office/drawing/2014/main" id="{30517BB8-C2CC-4B37-BD03-985A51154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281" y="563093"/>
            <a:ext cx="4071425" cy="530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50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>
            <a:spLocks noChangeAspect="1"/>
          </p:cNvSpPr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Vittorio Del Sangro e Tommaso </a:t>
            </a:r>
            <a:r>
              <a:rPr lang="it-IT" sz="2000" b="1" i="1" dirty="0" err="1"/>
              <a:t>Procario</a:t>
            </a:r>
            <a:endParaRPr lang="it-IT" sz="2000" dirty="0"/>
          </a:p>
        </p:txBody>
      </p:sp>
      <p:pic>
        <p:nvPicPr>
          <p:cNvPr id="3" name="Immagine 2" descr="Immagine che contiene persona, uomo, sedendo, esterni&#10;&#10;Descrizione generata automaticamente">
            <a:extLst>
              <a:ext uri="{FF2B5EF4-FFF2-40B4-BE49-F238E27FC236}">
                <a16:creationId xmlns:a16="http://schemas.microsoft.com/office/drawing/2014/main" id="{E6AEDDB3-3F6E-44C5-AA7B-51594F499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247" y="573722"/>
            <a:ext cx="8485505" cy="487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178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Pompei 1962</a:t>
            </a:r>
            <a:endParaRPr lang="it-IT" sz="2000"/>
          </a:p>
        </p:txBody>
      </p:sp>
      <p:pic>
        <p:nvPicPr>
          <p:cNvPr id="5" name="Immagine 4" descr="Immagine che contiene fotografia, edificio, persona, posando&#10;&#10;Descrizione generata automaticamente">
            <a:extLst>
              <a:ext uri="{FF2B5EF4-FFF2-40B4-BE49-F238E27FC236}">
                <a16:creationId xmlns:a16="http://schemas.microsoft.com/office/drawing/2014/main" id="{49498413-82C9-4D84-91D4-30F3F3A26A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5"/>
          <a:stretch/>
        </p:blipFill>
        <p:spPr>
          <a:xfrm>
            <a:off x="2045603" y="613604"/>
            <a:ext cx="7548563" cy="481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9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6" y="5795130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Scampagnata a S.Ilario: Alfredo Fabrizio e amici</a:t>
            </a:r>
            <a:endParaRPr lang="it-IT" sz="2000"/>
          </a:p>
        </p:txBody>
      </p:sp>
      <p:pic>
        <p:nvPicPr>
          <p:cNvPr id="3" name="Immagine 2" descr="Immagine che contiene fotografia, esterni, persona, vecchio&#10;&#10;Descrizione generata automaticamente">
            <a:extLst>
              <a:ext uri="{FF2B5EF4-FFF2-40B4-BE49-F238E27FC236}">
                <a16:creationId xmlns:a16="http://schemas.microsoft.com/office/drawing/2014/main" id="{7153BF1A-5742-4B02-A371-77CE7F86CF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283" y="566928"/>
            <a:ext cx="7733421" cy="500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73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/>
              <a:t>Sul Monte Meta: Aniceto Felice, Filippo Pallotto, Ferdinando Marra</a:t>
            </a:r>
            <a:endParaRPr lang="it-IT" sz="2000"/>
          </a:p>
        </p:txBody>
      </p:sp>
      <p:pic>
        <p:nvPicPr>
          <p:cNvPr id="3" name="Immagine 2" descr="Immagine che contiene esterni, fotografia, erba, vecchio&#10;&#10;Descrizione generata automaticamente">
            <a:extLst>
              <a:ext uri="{FF2B5EF4-FFF2-40B4-BE49-F238E27FC236}">
                <a16:creationId xmlns:a16="http://schemas.microsoft.com/office/drawing/2014/main" id="{B82218AA-72C1-44C0-9872-8E665D5456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5" t="2964" b="3816"/>
          <a:stretch/>
        </p:blipFill>
        <p:spPr bwMode="auto">
          <a:xfrm>
            <a:off x="2586111" y="507141"/>
            <a:ext cx="7019778" cy="48315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99548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905195"/>
            <a:ext cx="9833113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Anni ’30: Salvatore </a:t>
            </a:r>
            <a:r>
              <a:rPr lang="it-IT" sz="2000" b="1" i="1" dirty="0" err="1"/>
              <a:t>Procario</a:t>
            </a:r>
            <a:r>
              <a:rPr lang="it-IT" sz="2000" b="1" i="1" dirty="0"/>
              <a:t> e amici</a:t>
            </a:r>
            <a:endParaRPr lang="it-IT" sz="2000" dirty="0"/>
          </a:p>
        </p:txBody>
      </p:sp>
      <p:pic>
        <p:nvPicPr>
          <p:cNvPr id="3" name="Immagine 2" descr="Immagine che contiene fotografia, esterni, persona, vecchio&#10;&#10;Descrizione generata automaticamente">
            <a:extLst>
              <a:ext uri="{FF2B5EF4-FFF2-40B4-BE49-F238E27FC236}">
                <a16:creationId xmlns:a16="http://schemas.microsoft.com/office/drawing/2014/main" id="{3F094A97-2D58-48CB-84EB-D09E95A3F4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650" y="552695"/>
            <a:ext cx="3024700" cy="514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72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548054" y="5715711"/>
            <a:ext cx="2323417" cy="4001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1941: Alberto </a:t>
            </a:r>
            <a:r>
              <a:rPr lang="it-IT" sz="2000" b="1" i="1" dirty="0" err="1"/>
              <a:t>Pede</a:t>
            </a:r>
            <a:endParaRPr lang="it-IT" sz="2000" dirty="0"/>
          </a:p>
        </p:txBody>
      </p:sp>
      <p:pic>
        <p:nvPicPr>
          <p:cNvPr id="3" name="Immagine 2" descr="Immagine che contiene erba, esterni, fotografia, albero&#10;&#10;Descrizione generata automaticamente">
            <a:extLst>
              <a:ext uri="{FF2B5EF4-FFF2-40B4-BE49-F238E27FC236}">
                <a16:creationId xmlns:a16="http://schemas.microsoft.com/office/drawing/2014/main" id="{65582AAB-F9C8-4B2D-A8AF-8A95D9117B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9" b="3473"/>
          <a:stretch/>
        </p:blipFill>
        <p:spPr bwMode="auto">
          <a:xfrm>
            <a:off x="1179438" y="670936"/>
            <a:ext cx="3060651" cy="49552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fotografia, edificio, vecchio, persona&#10;&#10;Descrizione generata automaticamente">
            <a:extLst>
              <a:ext uri="{FF2B5EF4-FFF2-40B4-BE49-F238E27FC236}">
                <a16:creationId xmlns:a16="http://schemas.microsoft.com/office/drawing/2014/main" id="{44D4473D-3746-4890-B66F-9F75942ED8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3" t="1894" r="2985" b="6702"/>
          <a:stretch/>
        </p:blipFill>
        <p:spPr bwMode="auto">
          <a:xfrm>
            <a:off x="5355101" y="806079"/>
            <a:ext cx="6278880" cy="4400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8AB8DA68-A3FF-40C2-B2EA-813BC1FFA179}"/>
              </a:ext>
            </a:extLst>
          </p:cNvPr>
          <p:cNvSpPr/>
          <p:nvPr/>
        </p:nvSpPr>
        <p:spPr>
          <a:xfrm>
            <a:off x="5277728" y="5561823"/>
            <a:ext cx="6433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i="1" dirty="0"/>
              <a:t>1942, alla Fonte: Enea Mannarelli, Alberto </a:t>
            </a:r>
            <a:r>
              <a:rPr lang="it-IT" sz="2000" b="1" i="1" dirty="0" err="1"/>
              <a:t>Pede</a:t>
            </a:r>
            <a:r>
              <a:rPr lang="it-IT" sz="2000" b="1" i="1" dirty="0"/>
              <a:t>, </a:t>
            </a:r>
          </a:p>
          <a:p>
            <a:pPr algn="ctr"/>
            <a:r>
              <a:rPr lang="it-IT" sz="2000" b="1" i="1" dirty="0"/>
              <a:t>Nicola Di Marco, Rino Enzo </a:t>
            </a:r>
            <a:r>
              <a:rPr lang="it-IT" sz="2000" b="1" i="1" dirty="0" err="1"/>
              <a:t>Procario</a:t>
            </a:r>
            <a:r>
              <a:rPr lang="it-IT" sz="2000" b="1" i="1" dirty="0"/>
              <a:t>, Mario Del Sangro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699805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38" y="5682589"/>
            <a:ext cx="9833113" cy="3693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it-IT" dirty="0"/>
          </a:p>
        </p:txBody>
      </p:sp>
      <p:pic>
        <p:nvPicPr>
          <p:cNvPr id="3" name="Immagine 2" descr="Immagine che contiene fotografia, persona, vecchio, esterni&#10;&#10;Descrizione generata automaticamente">
            <a:extLst>
              <a:ext uri="{FF2B5EF4-FFF2-40B4-BE49-F238E27FC236}">
                <a16:creationId xmlns:a16="http://schemas.microsoft.com/office/drawing/2014/main" id="{A1A0F0C1-43B8-43F7-AAA0-82F18EA399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" r="3514" b="4418"/>
          <a:stretch/>
        </p:blipFill>
        <p:spPr bwMode="auto">
          <a:xfrm>
            <a:off x="542282" y="1507527"/>
            <a:ext cx="5186054" cy="37996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esterni, fotografia, posando, inpiedi&#10;&#10;Descrizione generata automaticamente">
            <a:extLst>
              <a:ext uri="{FF2B5EF4-FFF2-40B4-BE49-F238E27FC236}">
                <a16:creationId xmlns:a16="http://schemas.microsoft.com/office/drawing/2014/main" id="{F360692E-F5A5-424A-A696-6A04C77AC4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1" t="2977" r="896" b="2609"/>
          <a:stretch/>
        </p:blipFill>
        <p:spPr bwMode="auto">
          <a:xfrm>
            <a:off x="6095994" y="1507526"/>
            <a:ext cx="5186054" cy="38122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62468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4EAD0A-6C16-46C2-B0F1-ABCCE91F6868}"/>
              </a:ext>
            </a:extLst>
          </p:cNvPr>
          <p:cNvSpPr txBox="1"/>
          <p:nvPr/>
        </p:nvSpPr>
        <p:spPr>
          <a:xfrm>
            <a:off x="1179443" y="5621034"/>
            <a:ext cx="9833113" cy="7078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/>
              <a:t>Ur’ </a:t>
            </a:r>
            <a:r>
              <a:rPr lang="it-IT" sz="2000" b="1" i="1" dirty="0" err="1"/>
              <a:t>purk</a:t>
            </a:r>
            <a:r>
              <a:rPr lang="it-IT" sz="2000" b="1" i="1" dirty="0"/>
              <a:t>’ de </a:t>
            </a:r>
            <a:r>
              <a:rPr lang="it-IT" sz="2000" b="1" i="1" dirty="0" err="1"/>
              <a:t>Sandandun</a:t>
            </a:r>
            <a:r>
              <a:rPr lang="it-IT" sz="2000" b="1" i="1" dirty="0"/>
              <a:t>’ (purtroppo si vede poco il maiale) – lo regge Maria “d’Irlanda”-  Carmelina </a:t>
            </a:r>
            <a:r>
              <a:rPr lang="it-IT" sz="2000" b="1" i="1" dirty="0" err="1"/>
              <a:t>Pede</a:t>
            </a:r>
            <a:r>
              <a:rPr lang="it-IT" sz="2000" b="1" i="1" dirty="0"/>
              <a:t>, Albina Scalzitti, Lucia Teresa Caserta e, seduto in fondo, Pasquale </a:t>
            </a:r>
            <a:r>
              <a:rPr lang="it-IT" sz="2000" b="1" i="1" dirty="0" err="1"/>
              <a:t>Pede</a:t>
            </a:r>
            <a:endParaRPr lang="it-IT" sz="2000" dirty="0"/>
          </a:p>
        </p:txBody>
      </p:sp>
      <p:pic>
        <p:nvPicPr>
          <p:cNvPr id="5" name="Immagine 4" descr="Immagine che contiene esterni, terra, persona, uomo&#10;&#10;Descrizione generata automaticamente">
            <a:extLst>
              <a:ext uri="{FF2B5EF4-FFF2-40B4-BE49-F238E27FC236}">
                <a16:creationId xmlns:a16="http://schemas.microsoft.com/office/drawing/2014/main" id="{E9F02110-E686-4985-83DA-94D7E010A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022" y="529080"/>
            <a:ext cx="7423956" cy="497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055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edificio, sedendo, persona, fotografia&#10;&#10;Descrizione generata automaticamente">
            <a:extLst>
              <a:ext uri="{FF2B5EF4-FFF2-40B4-BE49-F238E27FC236}">
                <a16:creationId xmlns:a16="http://schemas.microsoft.com/office/drawing/2014/main" id="{6C1DC97D-1A2C-42A4-AF06-E3AE7976CD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2919" r="2336" b="3469"/>
          <a:stretch/>
        </p:blipFill>
        <p:spPr bwMode="auto">
          <a:xfrm>
            <a:off x="1180342" y="732759"/>
            <a:ext cx="2652660" cy="44042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magine 6" descr="Immagine che contiene persona, parete, interni, uomo&#10;&#10;Descrizione generata automaticamente">
            <a:extLst>
              <a:ext uri="{FF2B5EF4-FFF2-40B4-BE49-F238E27FC236}">
                <a16:creationId xmlns:a16="http://schemas.microsoft.com/office/drawing/2014/main" id="{0DC71376-8853-423C-962B-2A8BCE70B8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8" t="5242" r="4363"/>
          <a:stretch/>
        </p:blipFill>
        <p:spPr bwMode="auto">
          <a:xfrm>
            <a:off x="4098464" y="1051552"/>
            <a:ext cx="4015649" cy="39369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magine 7" descr="Immagine che contiene persona, uomo, interni, parete&#10;&#10;Descrizione generata automaticamente">
            <a:extLst>
              <a:ext uri="{FF2B5EF4-FFF2-40B4-BE49-F238E27FC236}">
                <a16:creationId xmlns:a16="http://schemas.microsoft.com/office/drawing/2014/main" id="{C91BEC73-BAE1-462B-B32F-39124512E30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 t="4179" r="2962" b="10289"/>
          <a:stretch/>
        </p:blipFill>
        <p:spPr bwMode="auto">
          <a:xfrm>
            <a:off x="8379576" y="609121"/>
            <a:ext cx="3273209" cy="46514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C112119B-5F58-4C0A-9376-D8543594DDE2}"/>
              </a:ext>
            </a:extLst>
          </p:cNvPr>
          <p:cNvSpPr/>
          <p:nvPr/>
        </p:nvSpPr>
        <p:spPr>
          <a:xfrm>
            <a:off x="581035" y="5515156"/>
            <a:ext cx="3851275" cy="727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it-IT" sz="20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Antonio </a:t>
            </a:r>
            <a:r>
              <a:rPr lang="it-IT" sz="2000" b="1" i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Procario</a:t>
            </a:r>
            <a:r>
              <a:rPr lang="it-IT" sz="20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amici… dopo sbornia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871FE67-C555-4F62-8C6C-800B79352ECF}"/>
              </a:ext>
            </a:extLst>
          </p:cNvPr>
          <p:cNvSpPr/>
          <p:nvPr/>
        </p:nvSpPr>
        <p:spPr>
          <a:xfrm>
            <a:off x="8898537" y="5382318"/>
            <a:ext cx="22254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Chicago: </a:t>
            </a:r>
          </a:p>
          <a:p>
            <a:pPr algn="ctr"/>
            <a:r>
              <a:rPr lang="it-IT" sz="20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Vinicio Santucci </a:t>
            </a:r>
            <a:endParaRPr lang="it-IT" sz="200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7D92A1E-33CE-4329-947D-B1905253B44E}"/>
              </a:ext>
            </a:extLst>
          </p:cNvPr>
          <p:cNvSpPr/>
          <p:nvPr/>
        </p:nvSpPr>
        <p:spPr>
          <a:xfrm>
            <a:off x="4389600" y="5109003"/>
            <a:ext cx="3433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USA 1961: Pietro Santucci, </a:t>
            </a:r>
          </a:p>
          <a:p>
            <a:pPr algn="ctr"/>
            <a:r>
              <a:rPr lang="it-IT" sz="20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moglie e il figlio </a:t>
            </a:r>
            <a:endParaRPr lang="it-IT" sz="2000" dirty="0"/>
          </a:p>
        </p:txBody>
      </p:sp>
      <p:pic>
        <p:nvPicPr>
          <p:cNvPr id="5" name="02 Paganini- Grand Sonata For Guitar - 1. Allegro Risoluto">
            <a:hlinkClick r:id="" action="ppaction://media"/>
            <a:extLst>
              <a:ext uri="{FF2B5EF4-FFF2-40B4-BE49-F238E27FC236}">
                <a16:creationId xmlns:a16="http://schemas.microsoft.com/office/drawing/2014/main" id="{53B71DD1-7059-46EE-8949-1D557F5CCD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276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300">
        <p15:prstTrans prst="peelOff"/>
      </p:transition>
    </mc:Choice>
    <mc:Fallback xmlns="">
      <p:transition spd="slow" advClick="0" advTm="7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3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pone">
  <a:themeElements>
    <a:clrScheme name="Sapone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pone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pon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TM03457510[[fn=Sapone]]</Template>
  <TotalTime>772</TotalTime>
  <Words>1546</Words>
  <Application>Microsoft Office PowerPoint</Application>
  <PresentationFormat>Widescreen</PresentationFormat>
  <Paragraphs>199</Paragraphs>
  <Slides>129</Slides>
  <Notes>0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129</vt:i4>
      </vt:variant>
    </vt:vector>
  </HeadingPairs>
  <TitlesOfParts>
    <vt:vector size="132" baseType="lpstr">
      <vt:lpstr>Arial</vt:lpstr>
      <vt:lpstr>Garamond</vt:lpstr>
      <vt:lpstr>Sapone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PAIANO Chiara</dc:creator>
  <cp:lastModifiedBy>PAIANO Chiara</cp:lastModifiedBy>
  <cp:revision>35</cp:revision>
  <dcterms:created xsi:type="dcterms:W3CDTF">2019-07-19T16:58:56Z</dcterms:created>
  <dcterms:modified xsi:type="dcterms:W3CDTF">2019-07-21T06:09:12Z</dcterms:modified>
</cp:coreProperties>
</file>